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28"/>
  </p:notesMasterIdLst>
  <p:handoutMasterIdLst>
    <p:handoutMasterId r:id="rId29"/>
  </p:handoutMasterIdLst>
  <p:sldIdLst>
    <p:sldId id="257" r:id="rId5"/>
    <p:sldId id="264" r:id="rId6"/>
    <p:sldId id="258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2" r:id="rId18"/>
    <p:sldId id="273" r:id="rId19"/>
    <p:sldId id="274" r:id="rId20"/>
    <p:sldId id="275" r:id="rId21"/>
    <p:sldId id="283" r:id="rId22"/>
    <p:sldId id="276" r:id="rId23"/>
    <p:sldId id="277" r:id="rId24"/>
    <p:sldId id="280" r:id="rId25"/>
    <p:sldId id="281" r:id="rId26"/>
    <p:sldId id="279" r:id="rId2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0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9FC34F9-B798-468F-B922-917331A8DB34}" type="datetime1">
              <a:rPr lang="es-ES" smtClean="0"/>
              <a:t>16/10/2019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06BD15E-A83F-499B-AE2F-72149146BFF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8339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CDB3F5E-49FE-4149-A539-78A0F57CAB55}" type="datetime1">
              <a:rPr lang="es-ES" noProof="0" smtClean="0"/>
              <a:t>16/10/2019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D6FFF6-EFF5-46FA-B62C-F141E1274D5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556670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D6FFF6-EFF5-46FA-B62C-F141E1274D59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5229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es-ES" noProof="0" smtClean="0"/>
              <a:t>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5903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910080" y="1179705"/>
            <a:ext cx="9875520" cy="1472184"/>
          </a:xfrm>
          <a:prstGeom prst="rect">
            <a:avLst/>
          </a:prstGeom>
        </p:spPr>
        <p:txBody>
          <a:bodyPr rtlCol="0" anchor="b"/>
          <a:lstStyle>
            <a:lvl1pPr algn="ctr">
              <a:defRPr/>
            </a:lvl1pPr>
            <a:extLst/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910080" y="2669871"/>
            <a:ext cx="9875520" cy="1752600"/>
          </a:xfrm>
          <a:prstGeom prst="rect">
            <a:avLst/>
          </a:prstGeom>
        </p:spPr>
        <p:txBody>
          <a:bodyPr tIns="0" rtlCol="0"/>
          <a:lstStyle>
            <a:lvl1pPr marL="27432" indent="0" algn="ctr">
              <a:buNone/>
              <a:defRPr sz="26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kumimoji="0"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1183FA8E-F6F5-4074-9159-B9FF9AB09FEA}" type="datetime1">
              <a:rPr lang="es-ES" noProof="0" smtClean="0"/>
              <a:t>16/10/2019</a:t>
            </a:fld>
            <a:endParaRPr lang="es-ES" noProof="0" dirty="0"/>
          </a:p>
        </p:txBody>
      </p:sp>
      <p:sp>
        <p:nvSpPr>
          <p:cNvPr id="20" name="Marcador de pie de página 19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7272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vert="eaVert" rtlCol="0"/>
          <a:lstStyle>
            <a:lvl1pPr rtl="0" eaLnBrk="1" latinLnBrk="0" hangingPunct="1">
              <a:defRPr/>
            </a:lvl1pPr>
          </a:lstStyle>
          <a:p>
            <a:pPr lvl="0" rtl="0" eaLnBrk="1" latinLnBrk="0" hangingPunct="1"/>
            <a:r>
              <a:rPr lang="es-ES" noProof="0" smtClean="0"/>
              <a:t>Haga clic para modificar el estilo de texto del patrón</a:t>
            </a:r>
          </a:p>
          <a:p>
            <a:pPr lvl="1" rtl="0" eaLnBrk="1" latinLnBrk="0" hangingPunct="1"/>
            <a:r>
              <a:rPr lang="es-ES" noProof="0" smtClean="0"/>
              <a:t>Segundo nivel</a:t>
            </a:r>
          </a:p>
          <a:p>
            <a:pPr lvl="2" rtl="0" eaLnBrk="1" latinLnBrk="0" hangingPunct="1"/>
            <a:r>
              <a:rPr lang="es-ES" noProof="0" smtClean="0"/>
              <a:t>Tercer nivel</a:t>
            </a:r>
          </a:p>
          <a:p>
            <a:pPr lvl="3" rtl="0" eaLnBrk="1" latinLnBrk="0" hangingPunct="1"/>
            <a:r>
              <a:rPr lang="es-ES" noProof="0" smtClean="0"/>
              <a:t>Cuarto nivel</a:t>
            </a:r>
          </a:p>
          <a:p>
            <a:pPr lvl="4" rtl="0" eaLnBrk="1" latinLnBrk="0" hangingPunct="1"/>
            <a:r>
              <a:rPr lang="es-ES" noProof="0" smtClean="0"/>
              <a:t>Quinto nivel</a:t>
            </a:r>
            <a:endParaRPr kumimoji="0"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5B7A7E1F-9094-41D1-A177-BE1146CB566D}" type="datetime1">
              <a:rPr lang="es-ES" noProof="0" smtClean="0"/>
              <a:t>16/10/2019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49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  <a:prstGeom prst="rect">
            <a:avLst/>
          </a:prstGeo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  <a:prstGeom prst="rect">
            <a:avLst/>
          </a:prstGeom>
        </p:spPr>
        <p:txBody>
          <a:bodyPr vert="eaVert" rtlCol="0"/>
          <a:lstStyle>
            <a:lvl1pPr rtl="0" eaLnBrk="1" latinLnBrk="0" hangingPunct="1">
              <a:defRPr/>
            </a:lvl1pPr>
          </a:lstStyle>
          <a:p>
            <a:pPr lvl="0" rtl="0" eaLnBrk="1" latinLnBrk="0" hangingPunct="1"/>
            <a:r>
              <a:rPr lang="es-ES" noProof="0" smtClean="0"/>
              <a:t>Haga clic para modificar el estilo de texto del patrón</a:t>
            </a:r>
          </a:p>
          <a:p>
            <a:pPr lvl="1" rtl="0" eaLnBrk="1" latinLnBrk="0" hangingPunct="1"/>
            <a:r>
              <a:rPr lang="es-ES" noProof="0" smtClean="0"/>
              <a:t>Segundo nivel</a:t>
            </a:r>
          </a:p>
          <a:p>
            <a:pPr lvl="2" rtl="0" eaLnBrk="1" latinLnBrk="0" hangingPunct="1"/>
            <a:r>
              <a:rPr lang="es-ES" noProof="0" smtClean="0"/>
              <a:t>Tercer nivel</a:t>
            </a:r>
          </a:p>
          <a:p>
            <a:pPr lvl="3" rtl="0" eaLnBrk="1" latinLnBrk="0" hangingPunct="1"/>
            <a:r>
              <a:rPr lang="es-ES" noProof="0" smtClean="0"/>
              <a:t>Cuarto nivel</a:t>
            </a:r>
          </a:p>
          <a:p>
            <a:pPr lvl="4" rtl="0" eaLnBrk="1" latinLnBrk="0" hangingPunct="1"/>
            <a:r>
              <a:rPr lang="es-ES" noProof="0" smtClean="0"/>
              <a:t>Quinto nivel</a:t>
            </a:r>
            <a:endParaRPr kumimoji="0"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D1B9857F-8E3A-4557-96F8-21B00A98BFA3}" type="datetime1">
              <a:rPr lang="es-ES" noProof="0" smtClean="0"/>
              <a:t>16/10/2019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9435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rtlCol="0"/>
          <a:lstStyle>
            <a:lvl1pPr rtl="0" eaLnBrk="1" latinLnBrk="0" hangingPunct="1">
              <a:defRPr/>
            </a:lvl1pPr>
          </a:lstStyle>
          <a:p>
            <a:pPr lvl="0" rtl="0" eaLnBrk="1" latinLnBrk="0" hangingPunct="1"/>
            <a:r>
              <a:rPr lang="es-ES" noProof="0" smtClean="0"/>
              <a:t>Haga clic para modificar el estilo de texto del patrón</a:t>
            </a:r>
          </a:p>
          <a:p>
            <a:pPr lvl="1" rtl="0" eaLnBrk="1" latinLnBrk="0" hangingPunct="1"/>
            <a:r>
              <a:rPr lang="es-ES" noProof="0" smtClean="0"/>
              <a:t>Segundo nivel</a:t>
            </a:r>
          </a:p>
          <a:p>
            <a:pPr lvl="2" rtl="0" eaLnBrk="1" latinLnBrk="0" hangingPunct="1"/>
            <a:r>
              <a:rPr lang="es-ES" noProof="0" smtClean="0"/>
              <a:t>Tercer nivel</a:t>
            </a:r>
          </a:p>
          <a:p>
            <a:pPr lvl="3" rtl="0" eaLnBrk="1" latinLnBrk="0" hangingPunct="1"/>
            <a:r>
              <a:rPr lang="es-ES" noProof="0" smtClean="0"/>
              <a:t>Cuarto nivel</a:t>
            </a:r>
          </a:p>
          <a:p>
            <a:pPr lvl="4" rtl="0" eaLnBrk="1" latinLnBrk="0" hangingPunct="1"/>
            <a:r>
              <a:rPr lang="es-ES" noProof="0" smtClean="0"/>
              <a:t>Quinto nivel</a:t>
            </a:r>
            <a:endParaRPr kumimoji="0"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DEAA8251-C776-4109-BB80-374698926D7E}" type="datetime1">
              <a:rPr lang="es-ES" noProof="0" smtClean="0"/>
              <a:t>16/10/2019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998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  <p15:guide id="2" pos="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2600325"/>
            <a:ext cx="8534400" cy="2286000"/>
          </a:xfrm>
          <a:prstGeom prst="rect">
            <a:avLst/>
          </a:prstGeom>
        </p:spPr>
        <p:txBody>
          <a:bodyPr rtlCol="0"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828800" y="1066800"/>
            <a:ext cx="8534400" cy="1509712"/>
          </a:xfrm>
          <a:prstGeom prst="rect">
            <a:avLst/>
          </a:prstGeom>
        </p:spPr>
        <p:txBody>
          <a:bodyPr rtlCol="0" anchor="b"/>
          <a:lstStyle>
            <a:lvl1pPr marL="18288" indent="0" rtl="0" eaLnBrk="1" latinLnBrk="0" hangingPunct="1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rtl="0" eaLnBrk="1" latinLnBrk="0" hangingPunct="1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E12AFEF2-ECA8-4C32-8740-7C98084E5469}" type="datetime1">
              <a:rPr lang="es-ES" noProof="0" smtClean="0"/>
              <a:t>16/10/2019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661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  <a:prstGeom prst="rect">
            <a:avLst/>
          </a:prstGeom>
        </p:spPr>
        <p:txBody>
          <a:bodyPr rtlCol="0"/>
          <a:lstStyle>
            <a:lvl1pPr rtl="0" eaLnBrk="1" latinLnBrk="0" hangingPunct="1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es-ES" noProof="0" smtClean="0"/>
              <a:t>Haga clic para modificar el estilo de texto del patrón</a:t>
            </a:r>
          </a:p>
          <a:p>
            <a:pPr lvl="1" rtl="0" eaLnBrk="1" latinLnBrk="0" hangingPunct="1"/>
            <a:r>
              <a:rPr lang="es-ES" noProof="0" smtClean="0"/>
              <a:t>Segundo nivel</a:t>
            </a:r>
          </a:p>
          <a:p>
            <a:pPr lvl="2" rtl="0" eaLnBrk="1" latinLnBrk="0" hangingPunct="1"/>
            <a:r>
              <a:rPr lang="es-ES" noProof="0" smtClean="0"/>
              <a:t>Tercer nivel</a:t>
            </a:r>
          </a:p>
          <a:p>
            <a:pPr lvl="3" rtl="0" eaLnBrk="1" latinLnBrk="0" hangingPunct="1"/>
            <a:r>
              <a:rPr lang="es-ES" noProof="0" smtClean="0"/>
              <a:t>Cuarto nivel</a:t>
            </a:r>
          </a:p>
          <a:p>
            <a:pPr lvl="4" rtl="0" eaLnBrk="1" latinLnBrk="0" hangingPunct="1"/>
            <a:r>
              <a:rPr lang="es-ES" noProof="0" smtClean="0"/>
              <a:t>Quinto nivel</a:t>
            </a:r>
            <a:endParaRPr kumimoji="0"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  <a:prstGeom prst="rect">
            <a:avLst/>
          </a:prstGeom>
        </p:spPr>
        <p:txBody>
          <a:bodyPr rtlCol="0"/>
          <a:lstStyle>
            <a:lvl1pPr rtl="0" eaLnBrk="1" latinLnBrk="0" hangingPunct="1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es-ES" noProof="0" smtClean="0"/>
              <a:t>Haga clic para modificar el estilo de texto del patrón</a:t>
            </a:r>
          </a:p>
          <a:p>
            <a:pPr lvl="1" rtl="0" eaLnBrk="1" latinLnBrk="0" hangingPunct="1"/>
            <a:r>
              <a:rPr lang="es-ES" noProof="0" smtClean="0"/>
              <a:t>Segundo nivel</a:t>
            </a:r>
          </a:p>
          <a:p>
            <a:pPr lvl="2" rtl="0" eaLnBrk="1" latinLnBrk="0" hangingPunct="1"/>
            <a:r>
              <a:rPr lang="es-ES" noProof="0" smtClean="0"/>
              <a:t>Tercer nivel</a:t>
            </a:r>
          </a:p>
          <a:p>
            <a:pPr lvl="3" rtl="0" eaLnBrk="1" latinLnBrk="0" hangingPunct="1"/>
            <a:r>
              <a:rPr lang="es-ES" noProof="0" smtClean="0"/>
              <a:t>Cuarto nivel</a:t>
            </a:r>
          </a:p>
          <a:p>
            <a:pPr lvl="4" rtl="0" eaLnBrk="1" latinLnBrk="0" hangingPunct="1"/>
            <a:r>
              <a:rPr lang="es-ES" noProof="0" smtClean="0"/>
              <a:t>Quinto nivel</a:t>
            </a:r>
            <a:endParaRPr kumimoji="0"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3A1C492A-3CEE-410B-AC30-7354AE999ABC}" type="datetime1">
              <a:rPr lang="es-ES" noProof="0" smtClean="0"/>
              <a:t>16/10/2019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7845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  <a:prstGeom prst="rect">
            <a:avLst/>
          </a:prstGeom>
        </p:spPr>
        <p:txBody>
          <a:bodyPr rtlCol="0" anchor="ctr"/>
          <a:lstStyle>
            <a:lvl1pPr algn="ctr">
              <a:defRPr sz="4500" b="1" cap="none" baseline="0"/>
            </a:lvl1pPr>
            <a:extLst/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rtlCol="0" anchor="ctr"/>
          <a:lstStyle>
            <a:lvl1pPr marL="64008" indent="0" algn="l" rtl="0" eaLnBrk="1" latinLnBrk="0" hangingPunct="1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contenido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 rtlCol="0"/>
          <a:lstStyle>
            <a:lvl1pPr marL="393192" indent="-274320" rtl="0" eaLnBrk="1" latinLnBrk="0" hangingPunct="1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rtl="0" eaLnBrk="1" latinLnBrk="0" hangingPunct="1"/>
            <a:r>
              <a:rPr lang="es-ES" noProof="0" smtClean="0"/>
              <a:t>Haga clic para modificar el estilo de texto del patrón</a:t>
            </a:r>
          </a:p>
          <a:p>
            <a:pPr lvl="1" rtl="0" eaLnBrk="1" latinLnBrk="0" hangingPunct="1"/>
            <a:r>
              <a:rPr lang="es-ES" noProof="0" smtClean="0"/>
              <a:t>Segundo nivel</a:t>
            </a:r>
          </a:p>
          <a:p>
            <a:pPr lvl="2" rtl="0" eaLnBrk="1" latinLnBrk="0" hangingPunct="1"/>
            <a:r>
              <a:rPr lang="es-ES" noProof="0" smtClean="0"/>
              <a:t>Tercer nivel</a:t>
            </a:r>
          </a:p>
          <a:p>
            <a:pPr lvl="3" rtl="0" eaLnBrk="1" latinLnBrk="0" hangingPunct="1"/>
            <a:r>
              <a:rPr lang="es-ES" noProof="0" smtClean="0"/>
              <a:t>Cuarto nivel</a:t>
            </a:r>
          </a:p>
          <a:p>
            <a:pPr lvl="4" rtl="0" eaLnBrk="1" latinLnBrk="0" hangingPunct="1"/>
            <a:r>
              <a:rPr lang="es-ES" noProof="0" smtClean="0"/>
              <a:t>Quinto nivel</a:t>
            </a:r>
            <a:endParaRPr kumimoji="0"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rtlCol="0" anchor="ctr"/>
          <a:lstStyle>
            <a:lvl1pPr marL="64008" indent="0" algn="l" rtl="0" eaLnBrk="1" latinLnBrk="0" hangingPunct="1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 rtlCol="0"/>
          <a:lstStyle>
            <a:lvl1pPr marL="393192" indent="-274320" rtl="0" eaLnBrk="1" latinLnBrk="0" hangingPunct="1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rtl="0" eaLnBrk="1" latinLnBrk="0" hangingPunct="1"/>
            <a:r>
              <a:rPr lang="es-ES" noProof="0" smtClean="0"/>
              <a:t>Haga clic para modificar el estilo de texto del patrón</a:t>
            </a:r>
          </a:p>
          <a:p>
            <a:pPr lvl="1" rtl="0" eaLnBrk="1" latinLnBrk="0" hangingPunct="1"/>
            <a:r>
              <a:rPr lang="es-ES" noProof="0" smtClean="0"/>
              <a:t>Segundo nivel</a:t>
            </a:r>
          </a:p>
          <a:p>
            <a:pPr lvl="2" rtl="0" eaLnBrk="1" latinLnBrk="0" hangingPunct="1"/>
            <a:r>
              <a:rPr lang="es-ES" noProof="0" smtClean="0"/>
              <a:t>Tercer nivel</a:t>
            </a:r>
          </a:p>
          <a:p>
            <a:pPr lvl="3" rtl="0" eaLnBrk="1" latinLnBrk="0" hangingPunct="1"/>
            <a:r>
              <a:rPr lang="es-ES" noProof="0" smtClean="0"/>
              <a:t>Cuarto nivel</a:t>
            </a:r>
          </a:p>
          <a:p>
            <a:pPr lvl="4" rtl="0" eaLnBrk="1" latinLnBrk="0" hangingPunct="1"/>
            <a:r>
              <a:rPr lang="es-ES" noProof="0" smtClean="0"/>
              <a:t>Quinto nivel</a:t>
            </a:r>
            <a:endParaRPr kumimoji="0"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53882297-700E-4D7A-85E1-0457EA91AAC7}" type="datetime1">
              <a:rPr lang="es-ES" noProof="0" smtClean="0"/>
              <a:t>16/10/2019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589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rtlCol="0" anchor="ctr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0DBFF837-E2FE-46FE-B7F1-A77E1FE55CBA}" type="datetime1">
              <a:rPr lang="es-ES" noProof="0" smtClean="0"/>
              <a:t>16/10/2019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606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7B1650FF-A663-41BB-B615-F28D7A29E914}" type="datetime1">
              <a:rPr lang="es-ES" noProof="0" smtClean="0"/>
              <a:t>16/10/2019</a:t>
            </a:fld>
            <a:endParaRPr lang="es-ES" noProof="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6097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leyenda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prstGeom prst="rect">
            <a:avLst/>
          </a:prstGeom>
          <a:ln>
            <a:noFill/>
          </a:ln>
        </p:spPr>
        <p:txBody>
          <a:bodyPr rtlCol="0"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  <a:prstGeom prst="rect">
            <a:avLst/>
          </a:prstGeom>
        </p:spPr>
        <p:txBody>
          <a:bodyPr rtlCol="0"/>
          <a:lstStyle>
            <a:lvl1pPr marL="45720" indent="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rtl="0" eaLnBrk="1" latinLnBrk="0" hangingPunct="1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  <a:prstGeom prst="rect">
            <a:avLst/>
          </a:prstGeom>
        </p:spPr>
        <p:txBody>
          <a:bodyPr rtlCol="0"/>
          <a:lstStyle>
            <a:lvl1pPr rtl="0" eaLnBrk="1" latinLnBrk="0" hangingPunct="1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rtl="0" eaLnBrk="1" latinLnBrk="0" hangingPunct="1"/>
            <a:r>
              <a:rPr lang="es-ES" noProof="0" smtClean="0"/>
              <a:t>Haga clic para modificar el estilo de texto del patrón</a:t>
            </a:r>
          </a:p>
          <a:p>
            <a:pPr lvl="1" rtl="0" eaLnBrk="1" latinLnBrk="0" hangingPunct="1"/>
            <a:r>
              <a:rPr lang="es-ES" noProof="0" smtClean="0"/>
              <a:t>Segundo nivel</a:t>
            </a:r>
          </a:p>
          <a:p>
            <a:pPr lvl="2" rtl="0" eaLnBrk="1" latinLnBrk="0" hangingPunct="1"/>
            <a:r>
              <a:rPr lang="es-ES" noProof="0" smtClean="0"/>
              <a:t>Tercer nivel</a:t>
            </a:r>
          </a:p>
          <a:p>
            <a:pPr lvl="3" rtl="0" eaLnBrk="1" latinLnBrk="0" hangingPunct="1"/>
            <a:r>
              <a:rPr lang="es-ES" noProof="0" smtClean="0"/>
              <a:t>Cuarto nivel</a:t>
            </a:r>
          </a:p>
          <a:p>
            <a:pPr lvl="4" rtl="0" eaLnBrk="1" latinLnBrk="0" hangingPunct="1"/>
            <a:r>
              <a:rPr lang="es-ES" noProof="0" smtClean="0"/>
              <a:t>Quinto nivel</a:t>
            </a:r>
            <a:endParaRPr kumimoji="0"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6C9FBE21-F0D4-4475-8C74-9F12F5F0CA5D}" type="datetime1">
              <a:rPr lang="es-ES" noProof="0" smtClean="0"/>
              <a:t>16/10/2019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4254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Rectángulo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s-ES" sz="3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rtlCol="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lang="es-ES" noProof="0" smtClean="0"/>
              <a:t>Haga clic en el icono para agregar una imagen</a:t>
            </a:r>
            <a:endParaRPr kumimoji="0" lang="es-ES" noProof="0" dirty="0"/>
          </a:p>
        </p:txBody>
      </p:sp>
      <p:sp>
        <p:nvSpPr>
          <p:cNvPr id="9" name="Rectángulo 1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s-ES" sz="1800" noProof="0" dirty="0"/>
          </a:p>
        </p:txBody>
      </p:sp>
      <p:sp>
        <p:nvSpPr>
          <p:cNvPr id="10" name="Rectángulo 2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s-ES" sz="1800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  <a:prstGeom prst="rect">
            <a:avLst/>
          </a:prstGeom>
        </p:spPr>
        <p:txBody>
          <a:bodyPr rtlCol="0" anchor="ctr"/>
          <a:lstStyle>
            <a:lvl1pPr marL="0" indent="0" algn="l" rtl="0" eaLnBrk="1" latinLnBrk="0" hangingPunct="1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rtl="0" eaLnBrk="1" latinLnBrk="0" hangingPunct="1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66C24297-12C8-4EC5-9112-3BDBD71DF6A5}" type="datetime1">
              <a:rPr lang="es-ES" noProof="0" smtClean="0"/>
              <a:t>16/10/2019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3675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7148" y="-54"/>
            <a:ext cx="12188952" cy="6858054"/>
            <a:chOff x="7148" y="-54"/>
            <a:chExt cx="12188952" cy="6858054"/>
          </a:xfrm>
        </p:grpSpPr>
        <p:sp>
          <p:nvSpPr>
            <p:cNvPr id="4" name="Rectángulo 3"/>
            <p:cNvSpPr/>
            <p:nvPr/>
          </p:nvSpPr>
          <p:spPr>
            <a:xfrm>
              <a:off x="7148" y="0"/>
              <a:ext cx="1218895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5" name="Rectángulo 14"/>
            <p:cNvSpPr/>
            <p:nvPr/>
          </p:nvSpPr>
          <p:spPr bwMode="invGray">
            <a:xfrm>
              <a:off x="1473566" y="-54"/>
              <a:ext cx="96070" cy="685805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25400" cap="rnd" cmpd="sng" algn="ctr">
              <a:noFill/>
              <a:prstDash val="solid"/>
            </a:ln>
            <a:effectLst>
              <a:outerShdw blurRad="38550" dist="38000" dir="10800000" algn="tl" rotWithShape="0">
                <a:schemeClr val="bg2">
                  <a:shade val="20000"/>
                  <a:satMod val="110000"/>
                  <a:alpha val="25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latinLnBrk="0" hangingPunct="1"/>
              <a:endParaRPr kumimoji="0" lang="es-ES" sz="1800" noProof="0" dirty="0"/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" y="0"/>
              <a:ext cx="1495425" cy="6858000"/>
            </a:xfrm>
            <a:prstGeom prst="rect">
              <a:avLst/>
            </a:prstGeom>
          </p:spPr>
        </p:pic>
      </p:grpSp>
      <p:sp>
        <p:nvSpPr>
          <p:cNvPr id="16" name="Marcador de título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17" name="Marcador de posición de texto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rtl="0" eaLnBrk="1" latinLnBrk="0" hangingPunct="1"/>
            <a:r>
              <a:rPr lang="es-ES" noProof="0" dirty="0"/>
              <a:t>Editar el estilo de texto del patrón</a:t>
            </a:r>
          </a:p>
          <a:p>
            <a:pPr lvl="1" rtl="0" eaLnBrk="1" latinLnBrk="0" hangingPunct="1"/>
            <a:r>
              <a:rPr lang="es-ES" noProof="0" dirty="0"/>
              <a:t>Segundo nivel</a:t>
            </a:r>
          </a:p>
          <a:p>
            <a:pPr lvl="2" rtl="0" eaLnBrk="1" latinLnBrk="0" hangingPunct="1"/>
            <a:r>
              <a:rPr lang="es-ES" noProof="0" dirty="0"/>
              <a:t>Tercer nivel</a:t>
            </a:r>
          </a:p>
          <a:p>
            <a:pPr lvl="3" rtl="0" eaLnBrk="1" latinLnBrk="0" hangingPunct="1"/>
            <a:r>
              <a:rPr lang="es-ES" noProof="0" dirty="0"/>
              <a:t>Cuarto nivel</a:t>
            </a:r>
          </a:p>
          <a:p>
            <a:pPr lvl="4" rtl="0" eaLnBrk="1" latinLnBrk="0" hangingPunct="1"/>
            <a:r>
              <a:rPr lang="es-ES" noProof="0" dirty="0"/>
              <a:t>Quinto nivel</a:t>
            </a:r>
          </a:p>
        </p:txBody>
      </p:sp>
      <p:sp>
        <p:nvSpPr>
          <p:cNvPr id="18" name="Marcador de fecha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rtl="0"/>
            <a:fld id="{66451BA5-0E59-42AB-B6D4-F1B13775B2F0}" type="datetime1">
              <a:rPr lang="es-ES" noProof="0" smtClean="0"/>
              <a:t>16/10/2019</a:t>
            </a:fld>
            <a:endParaRPr lang="es-ES" noProof="0" dirty="0"/>
          </a:p>
        </p:txBody>
      </p:sp>
      <p:sp>
        <p:nvSpPr>
          <p:cNvPr id="19" name="Marcador de pie de página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 anchor="b"/>
          <a:lstStyle>
            <a:lvl1pPr eaLnBrk="1" latinLnBrk="0" hangingPunct="1">
              <a:defRPr kumimoji="0" sz="1100">
                <a:solidFill>
                  <a:schemeClr val="tx2"/>
                </a:solidFill>
                <a:effectLst/>
              </a:defRPr>
            </a:lvl1pPr>
            <a:extLst/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20" name="Marcador de número de diapositiva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 anchor="b"/>
          <a:lstStyle>
            <a:lvl1pPr algn="ctr" eaLnBrk="1" latinLnBrk="0" hangingPunct="1">
              <a:defRPr kumimoji="0" sz="1100">
                <a:solidFill>
                  <a:schemeClr val="tx2"/>
                </a:solidFill>
                <a:effectLst/>
              </a:defRPr>
            </a:lvl1pPr>
            <a:extLst/>
          </a:lstStyle>
          <a:p>
            <a:pPr rtl="0"/>
            <a:fld id="{401CF334-2D5C-4859-84A6-CA7E6E43FAE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6003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1" kern="120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Wingdings 2"/>
        <a:buChar char=""/>
        <a:defRPr kumimoji="0"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>
            <a:lumMod val="50000"/>
          </a:schemeClr>
        </a:buClr>
        <a:buFont typeface="Verdana"/>
        <a:buChar char="◦"/>
        <a:defRPr kumimoji="0"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>
            <a:lumMod val="75000"/>
          </a:schemeClr>
        </a:buClr>
        <a:buFont typeface="Wingdings 2"/>
        <a:buChar char=""/>
        <a:defRPr kumimoji="0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>
            <a:lumMod val="75000"/>
          </a:schemeClr>
        </a:buClr>
        <a:buFont typeface="Wingdings 2"/>
        <a:buChar char=""/>
        <a:defRPr kumimoji="0"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>
            <a:lumMod val="75000"/>
          </a:schemeClr>
        </a:buClr>
        <a:buFont typeface="Wingdings 2"/>
        <a:buChar char=""/>
        <a:defRPr kumimoji="0"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512" userDrawn="1">
          <p15:clr>
            <a:srgbClr val="F26B43"/>
          </p15:clr>
        </p15:guide>
        <p15:guide id="3" pos="1176" userDrawn="1">
          <p15:clr>
            <a:srgbClr val="F26B43"/>
          </p15:clr>
        </p15:guide>
        <p15:guide id="4" orient="horz" pos="3936" userDrawn="1">
          <p15:clr>
            <a:srgbClr val="F26B43"/>
          </p15:clr>
        </p15:guide>
        <p15:guide id="5" orient="horz" pos="888" userDrawn="1">
          <p15:clr>
            <a:srgbClr val="F26B43"/>
          </p15:clr>
        </p15:guide>
        <p15:guide id="6" orient="horz" pos="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es-MX" dirty="0"/>
              <a:t>Programa de las Naciones Unidas para el Medio Ambiente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EQUIPO 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390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	Creación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800" dirty="0"/>
              <a:t>Fue inicialmente adoptado el 11 de diciembre de 1997 en Kioto, Japón, pero entró en vigor hasta 2005</a:t>
            </a:r>
            <a:r>
              <a:rPr lang="es-MX" sz="2800" dirty="0" smtClean="0"/>
              <a:t>.</a:t>
            </a:r>
          </a:p>
          <a:p>
            <a:pPr algn="just"/>
            <a:endParaRPr lang="es-MX" sz="2800" dirty="0"/>
          </a:p>
          <a:p>
            <a:pPr algn="just"/>
            <a:endParaRPr lang="es-MX" sz="2800" dirty="0" smtClean="0"/>
          </a:p>
          <a:p>
            <a:pPr algn="just"/>
            <a:endParaRPr lang="es-MX" sz="2800" dirty="0"/>
          </a:p>
          <a:p>
            <a:pPr algn="just"/>
            <a:r>
              <a:rPr lang="es-MX" sz="2800" dirty="0" smtClean="0"/>
              <a:t> </a:t>
            </a:r>
            <a:r>
              <a:rPr lang="es-MX" sz="2800" dirty="0"/>
              <a:t>La decimoctava Conferencia de las Partes sobre cambio climático (COP18) ratificó el segundo periodo de vigencia del Protocolo de Kioto desde enero de 2013 hasta diciembre de 2020.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846" y="2372665"/>
            <a:ext cx="2313301" cy="15591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443" y="5238884"/>
            <a:ext cx="25336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1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Antecedentes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El 11 de diciembre de 1997 los países industrializados se comprometieron en </a:t>
            </a:r>
            <a:r>
              <a:rPr lang="es-MX" dirty="0" err="1" smtClean="0"/>
              <a:t>Kyoto</a:t>
            </a:r>
            <a:r>
              <a:rPr lang="es-MX" dirty="0" smtClean="0"/>
              <a:t> </a:t>
            </a:r>
            <a:r>
              <a:rPr lang="es-MX" dirty="0"/>
              <a:t>a un conjunto de medidas para reducir las </a:t>
            </a:r>
            <a:r>
              <a:rPr lang="es-MX" dirty="0" smtClean="0"/>
              <a:t>emisiones </a:t>
            </a:r>
            <a:r>
              <a:rPr lang="es-MX" dirty="0"/>
              <a:t>de gases de efecto invernadero. </a:t>
            </a:r>
            <a:endParaRPr lang="es-MX" dirty="0" smtClean="0"/>
          </a:p>
          <a:p>
            <a:pPr algn="just"/>
            <a:endParaRPr lang="es-MX" dirty="0" smtClean="0"/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El </a:t>
            </a:r>
            <a:r>
              <a:rPr lang="es-MX" dirty="0"/>
              <a:t>objetivo principal es disminuir el cambio climático </a:t>
            </a:r>
            <a:r>
              <a:rPr lang="es-MX" dirty="0" err="1"/>
              <a:t>antropogénico</a:t>
            </a:r>
            <a:r>
              <a:rPr lang="es-MX" dirty="0"/>
              <a:t> cuya base es el incremento forzado del efecto invernadero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51" y="5215943"/>
            <a:ext cx="2061370" cy="15476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479" y="3291391"/>
            <a:ext cx="1113418" cy="111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7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Entrada en vigor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800" dirty="0"/>
              <a:t>Se estableció que el compromiso sería de </a:t>
            </a:r>
            <a:r>
              <a:rPr lang="es-MX" sz="2800" dirty="0" smtClean="0"/>
              <a:t>obligatorio los </a:t>
            </a:r>
            <a:r>
              <a:rPr lang="es-MX" sz="2800" dirty="0"/>
              <a:t>países industrializados responsables de, al menos, un 55 % de las emisiones de </a:t>
            </a:r>
            <a:r>
              <a:rPr lang="es-MX" sz="2800" dirty="0" smtClean="0"/>
              <a:t>CO2</a:t>
            </a:r>
          </a:p>
          <a:p>
            <a:pPr algn="just"/>
            <a:endParaRPr lang="es-MX" sz="2800" dirty="0"/>
          </a:p>
          <a:p>
            <a:pPr algn="just"/>
            <a:endParaRPr lang="es-MX" sz="2800" dirty="0" smtClean="0"/>
          </a:p>
          <a:p>
            <a:pPr algn="just"/>
            <a:endParaRPr lang="es-MX" sz="2800" dirty="0"/>
          </a:p>
          <a:p>
            <a:pPr algn="just"/>
            <a:r>
              <a:rPr lang="es-MX" sz="2800" dirty="0"/>
              <a:t>Estados Unidos, que era cuando se firmó el protocolo el mayor emisor de gases de invernadero</a:t>
            </a:r>
          </a:p>
        </p:txBody>
      </p:sp>
    </p:spTree>
    <p:extLst>
      <p:ext uri="{BB962C8B-B14F-4D97-AF65-F5344CB8AC3E}">
        <p14:creationId xmlns:p14="http://schemas.microsoft.com/office/powerpoint/2010/main" val="287815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168" y="0"/>
            <a:ext cx="9875520" cy="1472184"/>
          </a:xfrm>
        </p:spPr>
        <p:txBody>
          <a:bodyPr/>
          <a:lstStyle/>
          <a:p>
            <a:r>
              <a:rPr lang="es-MX" dirty="0" smtClean="0"/>
              <a:t>PAISES PARTICIPANTES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9438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88386" y="159913"/>
            <a:ext cx="9997440" cy="6408312"/>
          </a:xfrm>
        </p:spPr>
        <p:txBody>
          <a:bodyPr>
            <a:normAutofit/>
          </a:bodyPr>
          <a:lstStyle/>
          <a:p>
            <a:pPr algn="just"/>
            <a:r>
              <a:rPr lang="es-MX" sz="2800" dirty="0"/>
              <a:t>83 países firmaron y 46 ratificaron el Protocolo de Kioto en 1997. En 2001 eran ya 180 países. De los grandes emisores sólo se habían adherido la Unión Europea y </a:t>
            </a:r>
            <a:r>
              <a:rPr lang="es-MX" sz="2800" dirty="0" smtClean="0"/>
              <a:t>Japón</a:t>
            </a:r>
          </a:p>
          <a:p>
            <a:pPr algn="just"/>
            <a:endParaRPr lang="es-MX" sz="2800" dirty="0"/>
          </a:p>
          <a:p>
            <a:pPr algn="just"/>
            <a:endParaRPr lang="es-MX" sz="2800" dirty="0" smtClean="0"/>
          </a:p>
          <a:p>
            <a:pPr algn="just"/>
            <a:endParaRPr lang="es-MX" sz="2800" dirty="0" smtClean="0"/>
          </a:p>
          <a:p>
            <a:pPr algn="just"/>
            <a:endParaRPr lang="es-MX" sz="2800" dirty="0"/>
          </a:p>
          <a:p>
            <a:pPr algn="just"/>
            <a:endParaRPr lang="es-MX" sz="2800" dirty="0" smtClean="0"/>
          </a:p>
          <a:p>
            <a:pPr algn="just"/>
            <a:r>
              <a:rPr lang="es-MX" sz="2800" dirty="0" smtClean="0"/>
              <a:t>China</a:t>
            </a:r>
            <a:r>
              <a:rPr lang="es-MX" sz="2800" dirty="0"/>
              <a:t>, Australia y Estados Unidos decidieron quedarse fuera. En 2005 puede entrar en vigor gracias a que lo ha ratificado casi a última hora Rusia.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910" y="1711226"/>
            <a:ext cx="5346830" cy="247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1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Estados Unidos de América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400" dirty="0"/>
              <a:t>Él entonces presidente de Estados Unidos Bill Clinton firmó el acuerdo pero el Congreso de su país no lo ratificó por lo que su adhesión sólo fue simbólica hasta </a:t>
            </a:r>
            <a:r>
              <a:rPr lang="es-MX" sz="2400" dirty="0" smtClean="0"/>
              <a:t>2001.</a:t>
            </a:r>
          </a:p>
          <a:p>
            <a:pPr algn="just"/>
            <a:endParaRPr lang="es-MX" sz="2400" dirty="0"/>
          </a:p>
          <a:p>
            <a:pPr algn="just"/>
            <a:endParaRPr lang="es-MX" sz="2400" dirty="0" smtClean="0"/>
          </a:p>
          <a:p>
            <a:pPr algn="just"/>
            <a:endParaRPr lang="es-MX" sz="2400" dirty="0"/>
          </a:p>
          <a:p>
            <a:pPr algn="just"/>
            <a:r>
              <a:rPr lang="es-MX" sz="2400" dirty="0" smtClean="0"/>
              <a:t>Según </a:t>
            </a:r>
            <a:r>
              <a:rPr lang="es-MX" sz="2400" dirty="0"/>
              <a:t>su declaración, no porque no compartiese su idea de fondo de reducir las emisiones, sino porque considera que la aplicación del Protocolo es ineficiente</a:t>
            </a:r>
            <a:endParaRPr lang="es-MX" sz="2400" dirty="0" smtClean="0"/>
          </a:p>
          <a:p>
            <a:pPr algn="just"/>
            <a:endParaRPr lang="es-MX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3332" y="2286000"/>
            <a:ext cx="2924175" cy="15621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547" y="4829578"/>
            <a:ext cx="1866900" cy="188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5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mtClean="0"/>
              <a:t>Union </a:t>
            </a:r>
            <a:r>
              <a:rPr lang="es-MX" dirty="0" smtClean="0"/>
              <a:t>Europea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800" dirty="0"/>
              <a:t>La Unión Europea, como agente especialmente activo en la concreción del Protocolo, se comprometió a reducir sus emisiones totales medias durante el periodo 2008-2012 en un 8 % respecto de las de 1990</a:t>
            </a:r>
            <a:r>
              <a:rPr lang="es-MX" sz="2800" dirty="0" smtClean="0"/>
              <a:t>.</a:t>
            </a:r>
          </a:p>
          <a:p>
            <a:pPr algn="just"/>
            <a:endParaRPr lang="es-MX" sz="2800" dirty="0"/>
          </a:p>
          <a:p>
            <a:pPr algn="just"/>
            <a:r>
              <a:rPr lang="es-MX" sz="2800" dirty="0" smtClean="0"/>
              <a:t>Esto varia dependiendo de cada país</a:t>
            </a:r>
            <a:endParaRPr lang="es-MX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215" y="3360685"/>
            <a:ext cx="2352369" cy="15682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126" y="4772092"/>
            <a:ext cx="27336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8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España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800" dirty="0"/>
              <a:t>España se comprometió a limitar el aumento de sus emisiones un máximo del 15 % en relación al año base. </a:t>
            </a:r>
            <a:endParaRPr lang="es-MX" sz="2800" dirty="0" smtClean="0"/>
          </a:p>
          <a:p>
            <a:pPr algn="just"/>
            <a:endParaRPr lang="es-MX" sz="2800" dirty="0"/>
          </a:p>
          <a:p>
            <a:pPr algn="just"/>
            <a:endParaRPr lang="es-MX" sz="2800" dirty="0" smtClean="0"/>
          </a:p>
          <a:p>
            <a:pPr algn="just"/>
            <a:r>
              <a:rPr lang="es-MX" sz="2800" dirty="0" smtClean="0"/>
              <a:t>Pero </a:t>
            </a:r>
            <a:r>
              <a:rPr lang="es-MX" sz="2800" dirty="0"/>
              <a:t>es el país miembro que menos posibilidades tiene de cumplir lo pactado.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2333" y="73406"/>
            <a:ext cx="1906408" cy="12686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366" y="463096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6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Australia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400" dirty="0"/>
              <a:t>Australia firmó el tratado cuando se acordó, pero desde la retirada del Gobierno de George Bush a principios de año, ha manifestado serias reticencias en cuanto a la validez de un acuerdo que no incluya a los estadounidenses. Éstos emiten el 25% de los gases responsables del efecto invernadero.</a:t>
            </a:r>
          </a:p>
          <a:p>
            <a:pPr algn="just"/>
            <a:endParaRPr lang="es-MX" sz="2400" dirty="0"/>
          </a:p>
          <a:p>
            <a:pPr algn="just"/>
            <a:endParaRPr lang="es-MX" sz="2400" dirty="0" smtClean="0"/>
          </a:p>
          <a:p>
            <a:pPr algn="just"/>
            <a:endParaRPr lang="es-MX" sz="2400" dirty="0"/>
          </a:p>
          <a:p>
            <a:pPr algn="just"/>
            <a:r>
              <a:rPr lang="es-MX" sz="2400" dirty="0" smtClean="0"/>
              <a:t>Queremos </a:t>
            </a:r>
            <a:r>
              <a:rPr lang="es-MX" sz="2400" dirty="0"/>
              <a:t>llegar a un compromiso internacional, pero eliminar a Estados Unidos es cerrar la puerta a cualquier solución', dijo </a:t>
            </a:r>
            <a:r>
              <a:rPr lang="es-MX" sz="2400" dirty="0" smtClean="0"/>
              <a:t>el </a:t>
            </a:r>
            <a:r>
              <a:rPr lang="es-MX" sz="2400" dirty="0"/>
              <a:t>ministro de Medio Ambiente australiano, Robert Hill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144" y="-59028"/>
            <a:ext cx="2442022" cy="155007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818" y="3381777"/>
            <a:ext cx="2407410" cy="120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89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Canadá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11 de diciembre de 2011 Canadá abandonó el Protocolo de Kioto sobre el cambio climático para no pagar las multas relacionadas con el incumplimiento de la reducción de emisiones.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463" y="3848100"/>
            <a:ext cx="2943225" cy="15525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560" y="398614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4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Fundación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/>
              <a:t>Fue fundada por Maurice </a:t>
            </a:r>
            <a:r>
              <a:rPr lang="es-MX" dirty="0" err="1" smtClean="0"/>
              <a:t>Strong</a:t>
            </a:r>
            <a:endParaRPr lang="es-MX" dirty="0"/>
          </a:p>
          <a:p>
            <a:pPr algn="just"/>
            <a:endParaRPr lang="es-MX" dirty="0" smtClean="0"/>
          </a:p>
          <a:p>
            <a:pPr algn="just"/>
            <a:endParaRPr lang="es-MX" dirty="0"/>
          </a:p>
          <a:p>
            <a:pPr algn="just"/>
            <a:endParaRPr lang="es-MX" dirty="0" smtClean="0"/>
          </a:p>
          <a:p>
            <a:pPr algn="just"/>
            <a:r>
              <a:rPr lang="es-MX" dirty="0"/>
              <a:t>P</a:t>
            </a:r>
            <a:r>
              <a:rPr lang="es-MX" dirty="0" smtClean="0"/>
              <a:t>rimer </a:t>
            </a:r>
            <a:r>
              <a:rPr lang="es-MX" dirty="0"/>
              <a:t>director, como resultado de la Conferencia de las Naciones Unidas sobre el Medio Ambiente (Conferencia de Estocolmo) en junio de </a:t>
            </a:r>
            <a:r>
              <a:rPr lang="es-MX" dirty="0" smtClean="0"/>
              <a:t>1972.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7434" y="1805189"/>
            <a:ext cx="2724150" cy="16764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392" y="2075108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0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29776" y="1836527"/>
            <a:ext cx="9875520" cy="1472184"/>
          </a:xfrm>
        </p:spPr>
        <p:txBody>
          <a:bodyPr/>
          <a:lstStyle/>
          <a:p>
            <a:r>
              <a:rPr lang="es-MX" dirty="0" smtClean="0"/>
              <a:t>ACUERDOS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373" y="397166"/>
            <a:ext cx="26003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6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1751527" y="115910"/>
            <a:ext cx="10160057" cy="6132490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800" dirty="0" err="1"/>
              <a:t>Reducir</a:t>
            </a:r>
            <a:r>
              <a:rPr lang="pt-BR" sz="2800" dirty="0"/>
              <a:t> GEI de </a:t>
            </a:r>
            <a:r>
              <a:rPr lang="pt-BR" sz="2800" dirty="0" err="1"/>
              <a:t>origen</a:t>
            </a:r>
            <a:r>
              <a:rPr lang="pt-BR" sz="2800" dirty="0"/>
              <a:t> </a:t>
            </a:r>
            <a:r>
              <a:rPr lang="pt-BR" sz="2800" dirty="0" err="1"/>
              <a:t>antropogénico</a:t>
            </a:r>
            <a:r>
              <a:rPr lang="pt-BR" sz="2800" dirty="0"/>
              <a:t>: dióxido de carbono (CO2), metano (CH4), óxido nitroso (N2O), </a:t>
            </a:r>
            <a:r>
              <a:rPr lang="pt-BR" sz="2800" dirty="0" err="1"/>
              <a:t>hidroclorofluorocarbonos</a:t>
            </a:r>
            <a:r>
              <a:rPr lang="pt-BR" sz="2800" dirty="0"/>
              <a:t> (HFC</a:t>
            </a:r>
            <a:r>
              <a:rPr lang="pt-BR" sz="2800" dirty="0" smtClean="0"/>
              <a:t>). Hasta </a:t>
            </a:r>
            <a:r>
              <a:rPr lang="pt-BR" sz="2800" dirty="0" err="1" smtClean="0"/>
              <a:t>un</a:t>
            </a:r>
            <a:r>
              <a:rPr lang="pt-BR" sz="2800" dirty="0" smtClean="0"/>
              <a:t> 5%</a:t>
            </a:r>
          </a:p>
          <a:p>
            <a:pPr algn="just"/>
            <a:endParaRPr lang="pt-BR" sz="2800" dirty="0"/>
          </a:p>
          <a:p>
            <a:pPr algn="just"/>
            <a:r>
              <a:rPr lang="es-MX" sz="2800" dirty="0"/>
              <a:t>Excluir la energía nuclear de los mecanismos financieros de intercambio de tecnología y emisiones asociados al PK, aunque su uso fuera una opción para reducir los GEI</a:t>
            </a:r>
            <a:r>
              <a:rPr lang="es-MX" sz="2800" dirty="0" smtClean="0"/>
              <a:t>.</a:t>
            </a:r>
          </a:p>
          <a:p>
            <a:pPr algn="just"/>
            <a:endParaRPr lang="es-MX" sz="2800" dirty="0"/>
          </a:p>
          <a:p>
            <a:pPr algn="just"/>
            <a:r>
              <a:rPr lang="es-MX" sz="2800" dirty="0"/>
              <a:t>Compromiso para impulsar un desarrollo sostenible con la generación de energías verdes</a:t>
            </a:r>
            <a:r>
              <a:rPr lang="es-MX" sz="2800" dirty="0" smtClean="0"/>
              <a:t>.</a:t>
            </a:r>
          </a:p>
          <a:p>
            <a:pPr algn="just"/>
            <a:endParaRPr lang="es-MX" sz="2800" dirty="0"/>
          </a:p>
          <a:p>
            <a:pPr algn="just"/>
            <a:r>
              <a:rPr lang="es-MX" sz="2800" dirty="0"/>
              <a:t>Obligatoriedad del PK al ratificarlo los países industrializados responsables de al menos un 55 % de las emisiones de CO2.</a:t>
            </a:r>
          </a:p>
        </p:txBody>
      </p:sp>
    </p:spTree>
    <p:extLst>
      <p:ext uri="{BB962C8B-B14F-4D97-AF65-F5344CB8AC3E}">
        <p14:creationId xmlns:p14="http://schemas.microsoft.com/office/powerpoint/2010/main" val="1338881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750" y="463640"/>
            <a:ext cx="10356250" cy="600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04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Después de </a:t>
            </a:r>
            <a:r>
              <a:rPr lang="es-MX" dirty="0" err="1" smtClean="0"/>
              <a:t>Kyoto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800" dirty="0"/>
              <a:t>La decimoctava Conferencia de las Partes (COP 18) sobre cambio climático ratificó el segundo periodo de vigencia del Protocolo de Kioto desde el 1 de enero de 2013 hasta el 31 de diciembre de 2020</a:t>
            </a:r>
            <a:r>
              <a:rPr lang="es-MX" sz="2800" dirty="0" smtClean="0"/>
              <a:t>.</a:t>
            </a:r>
          </a:p>
          <a:p>
            <a:pPr algn="just"/>
            <a:endParaRPr lang="es-MX" sz="2800" dirty="0"/>
          </a:p>
          <a:p>
            <a:pPr algn="just"/>
            <a:r>
              <a:rPr lang="es-MX" sz="2800" dirty="0"/>
              <a:t>Sin embargo, este proceso denotó un débil compromiso de los países industrializados, tales como Estados Unidos, Rusia, y Canadá, los cuales decidieron no respaldar la prórroga</a:t>
            </a:r>
            <a:r>
              <a:rPr lang="es-MX" dirty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480" y="5192636"/>
            <a:ext cx="2250247" cy="139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8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s-ES" dirty="0" smtClean="0"/>
              <a:t>¿Qué dice este programa?</a:t>
            </a:r>
            <a:endParaRPr lang="es-ES" dirty="0"/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algn="just"/>
            <a:r>
              <a:rPr lang="es-MX" dirty="0" smtClean="0"/>
              <a:t>Es </a:t>
            </a:r>
            <a:r>
              <a:rPr lang="es-MX" dirty="0"/>
              <a:t>el portavoz del medio ambiente dentro del sistema de las Naciones Unidas. </a:t>
            </a:r>
            <a:endParaRPr lang="es-MX" dirty="0" smtClean="0"/>
          </a:p>
          <a:p>
            <a:pPr lvl="0" algn="just"/>
            <a:r>
              <a:rPr lang="es-MX" dirty="0" smtClean="0"/>
              <a:t>El </a:t>
            </a:r>
            <a:r>
              <a:rPr lang="es-MX" dirty="0"/>
              <a:t>PNUMA actúa como catalizador, promotor, educador y facilitador para promover el uso racional y el desarrollo sostenible del medio ambiente mundial.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398" y="4210384"/>
            <a:ext cx="2390775" cy="19145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669" y="4792662"/>
            <a:ext cx="307657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0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¿Cuál es su labor?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La labor del PNUMA abarca evaluar las condiciones y las tendencias ambientales a nivel mundial, regional y </a:t>
            </a:r>
            <a:r>
              <a:rPr lang="es-MX" dirty="0" smtClean="0"/>
              <a:t>nacional.</a:t>
            </a:r>
          </a:p>
          <a:p>
            <a:pPr algn="just"/>
            <a:endParaRPr lang="es-MX" dirty="0" smtClean="0"/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Elaborar </a:t>
            </a:r>
            <a:r>
              <a:rPr lang="es-MX" dirty="0"/>
              <a:t>instrumentos ambientales internacionales y nacionales; y fortalecer las instituciones para la gestión racional del medio ambiente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367" y="2559652"/>
            <a:ext cx="1880650" cy="12514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682" y="2962442"/>
            <a:ext cx="2192896" cy="122802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921" y="88282"/>
            <a:ext cx="2094293" cy="132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4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Misión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 </a:t>
            </a:r>
            <a:r>
              <a:rPr lang="es-MX" dirty="0" smtClean="0"/>
              <a:t>Proporcionar </a:t>
            </a:r>
            <a:r>
              <a:rPr lang="es-MX" dirty="0"/>
              <a:t>liderazgo y promover los esfuerzos conjuntos para el cuidado del medio ambiente, alentando, informando y capacitando a las naciones y a los pueblos para que mejoren su vida sin comprometer la de las futuras generaciones.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814" y="4114616"/>
            <a:ext cx="3253592" cy="19450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671" y="452108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1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En dónde se encuentra en el mundo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Posee seis oficinas regionales en los diferentes </a:t>
            </a:r>
            <a:r>
              <a:rPr lang="es-MX" dirty="0" smtClean="0"/>
              <a:t>continentes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r>
              <a:rPr lang="es-MX" dirty="0" smtClean="0"/>
              <a:t>La </a:t>
            </a:r>
            <a:r>
              <a:rPr lang="es-MX" dirty="0"/>
              <a:t>sede de la oficina regional para América Latina y el Caribe (ORPALC) se encuentra en Panamá.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124" y="5164673"/>
            <a:ext cx="1801888" cy="13845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54" y="2130302"/>
            <a:ext cx="3732940" cy="201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4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PROTOCOLO DE KYOTO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116" y="2651889"/>
            <a:ext cx="5751759" cy="322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4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¿Qué es?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800" dirty="0"/>
              <a:t>F</a:t>
            </a:r>
            <a:r>
              <a:rPr lang="es-MX" sz="2800" dirty="0" smtClean="0"/>
              <a:t>ue </a:t>
            </a:r>
            <a:r>
              <a:rPr lang="es-MX" sz="2800" dirty="0"/>
              <a:t>creado para reducir las emisiones de gases de </a:t>
            </a:r>
            <a:r>
              <a:rPr lang="es-MX" sz="2800" dirty="0" smtClean="0"/>
              <a:t>efecto invernadero </a:t>
            </a:r>
            <a:r>
              <a:rPr lang="es-MX" sz="2800" dirty="0"/>
              <a:t>que causan el calentamiento global. </a:t>
            </a:r>
            <a:endParaRPr lang="es-MX" sz="2800" dirty="0" smtClean="0"/>
          </a:p>
          <a:p>
            <a:pPr algn="just"/>
            <a:endParaRPr lang="es-MX" sz="2800" dirty="0" smtClean="0"/>
          </a:p>
          <a:p>
            <a:pPr algn="just"/>
            <a:endParaRPr lang="es-MX" sz="2800" dirty="0"/>
          </a:p>
          <a:p>
            <a:pPr algn="just"/>
            <a:endParaRPr lang="es-MX" sz="2800" dirty="0" smtClean="0"/>
          </a:p>
          <a:p>
            <a:pPr algn="just"/>
            <a:r>
              <a:rPr lang="es-MX" sz="2800" dirty="0" smtClean="0"/>
              <a:t>Es </a:t>
            </a:r>
            <a:r>
              <a:rPr lang="es-MX" sz="2800" dirty="0"/>
              <a:t>un instrumento para poner en práctica lo acordado en la Convención Marco de las Naciones Unidas sobre el Cambio Climático.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430" y="2521643"/>
            <a:ext cx="2714625" cy="16859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957" y="2358799"/>
            <a:ext cx="1728989" cy="201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9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/>
              <a:t>Gases que causan el efecto invernadero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Los principales GEI en la atmósfera terrestre son las siguientes: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Vapor de agua</a:t>
            </a:r>
          </a:p>
          <a:p>
            <a:pPr algn="just"/>
            <a:r>
              <a:rPr lang="es-MX" dirty="0"/>
              <a:t>Dióxido de carbono</a:t>
            </a:r>
          </a:p>
          <a:p>
            <a:pPr algn="just"/>
            <a:r>
              <a:rPr lang="es-MX" dirty="0"/>
              <a:t>Metano</a:t>
            </a:r>
          </a:p>
          <a:p>
            <a:pPr algn="just"/>
            <a:r>
              <a:rPr lang="es-MX" dirty="0"/>
              <a:t>Óxido de nitrógeno</a:t>
            </a:r>
          </a:p>
          <a:p>
            <a:pPr algn="just"/>
            <a:r>
              <a:rPr lang="es-MX" dirty="0"/>
              <a:t>Ozono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934" y="2308672"/>
            <a:ext cx="3276600" cy="13906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5237" y="4046984"/>
            <a:ext cx="2905125" cy="15716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088" y="5365526"/>
            <a:ext cx="31718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1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lantilla de diseño Hojas prensadas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565505_TF03460542" id="{1ADF4024-4EA3-48C0-B7B9-A53AAF96B5E2}" vid="{86DC3CE7-42B0-45CD-AA75-071BA72D1665}"/>
    </a:ext>
  </a:extLst>
</a:theme>
</file>

<file path=ppt/theme/theme2.xml><?xml version="1.0" encoding="utf-8"?>
<a:theme xmlns:a="http://schemas.openxmlformats.org/drawingml/2006/main" name="Tema de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710C29-A897-44AD-9F83-BE5F874C2A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FED04C-AD43-4E06-AD63-36D8B5E83787}">
  <ds:schemaRefs>
    <ds:schemaRef ds:uri="http://schemas.microsoft.com/office/infopath/2007/PartnerControls"/>
    <ds:schemaRef ds:uri="a4f35948-e619-41b3-aa29-22878b09cfd2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40262f94-9f35-4ac3-9a90-690165a166b7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DEB5BEE-6806-4BF1-A9A7-4B4A72C0C6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Diapositivas del diseño Hojas prensadas</Template>
  <TotalTime>120</TotalTime>
  <Words>917</Words>
  <Application>Microsoft Office PowerPoint</Application>
  <PresentationFormat>Panorámica</PresentationFormat>
  <Paragraphs>101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Century Gothic</vt:lpstr>
      <vt:lpstr>Verdana</vt:lpstr>
      <vt:lpstr>Wingdings 2</vt:lpstr>
      <vt:lpstr>Plantilla de diseño Hojas prensadas</vt:lpstr>
      <vt:lpstr>Programa de las Naciones Unidas para el Medio Ambiente</vt:lpstr>
      <vt:lpstr>Fundación</vt:lpstr>
      <vt:lpstr>¿Qué dice este programa?</vt:lpstr>
      <vt:lpstr>¿Cuál es su labor?</vt:lpstr>
      <vt:lpstr>Misión</vt:lpstr>
      <vt:lpstr>En dónde se encuentra en el mundo</vt:lpstr>
      <vt:lpstr>PROTOCOLO DE KYOTO</vt:lpstr>
      <vt:lpstr>¿Qué es?</vt:lpstr>
      <vt:lpstr>Gases que causan el efecto invernadero</vt:lpstr>
      <vt:lpstr> Creación</vt:lpstr>
      <vt:lpstr>Antecedentes</vt:lpstr>
      <vt:lpstr>Entrada en vigor</vt:lpstr>
      <vt:lpstr>PAISES PARTICIPANTES</vt:lpstr>
      <vt:lpstr>Presentación de PowerPoint</vt:lpstr>
      <vt:lpstr>Estados Unidos de América </vt:lpstr>
      <vt:lpstr>Union Europea </vt:lpstr>
      <vt:lpstr>España</vt:lpstr>
      <vt:lpstr>Australia</vt:lpstr>
      <vt:lpstr>Canadá </vt:lpstr>
      <vt:lpstr>ACUERDOS</vt:lpstr>
      <vt:lpstr>Presentación de PowerPoint</vt:lpstr>
      <vt:lpstr>Presentación de PowerPoint</vt:lpstr>
      <vt:lpstr>Después de Kyoto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las Naciones Unidas para el Medio Ambiente</dc:title>
  <dc:creator>Oliver Bautista</dc:creator>
  <cp:lastModifiedBy>Oliver Bautista</cp:lastModifiedBy>
  <cp:revision>11</cp:revision>
  <dcterms:created xsi:type="dcterms:W3CDTF">2019-10-16T01:53:09Z</dcterms:created>
  <dcterms:modified xsi:type="dcterms:W3CDTF">2019-10-17T00:17:52Z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74065700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