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10/16/2019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10/16/2019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10/16/2019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10/16/2019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10/16/2019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solidFill>
                  <a:schemeClr val="accent5">
                    <a:lumMod val="75000"/>
                  </a:schemeClr>
                </a:solidFill>
                <a:latin typeface="Arial" panose="020B0604020202020204" pitchFamily="34" charset="0"/>
                <a:cs typeface="Arial" panose="020B0604020202020204" pitchFamily="34" charset="0"/>
              </a:rPr>
              <a:t>río de Janeiro </a:t>
            </a:r>
            <a:br>
              <a:rPr lang="es-MX" dirty="0" smtClean="0">
                <a:solidFill>
                  <a:schemeClr val="accent5">
                    <a:lumMod val="75000"/>
                  </a:schemeClr>
                </a:solidFill>
                <a:latin typeface="Arial" panose="020B0604020202020204" pitchFamily="34" charset="0"/>
                <a:cs typeface="Arial" panose="020B0604020202020204" pitchFamily="34" charset="0"/>
              </a:rPr>
            </a:br>
            <a:r>
              <a:rPr lang="es-MX" dirty="0" smtClean="0">
                <a:solidFill>
                  <a:schemeClr val="accent5">
                    <a:lumMod val="75000"/>
                  </a:schemeClr>
                </a:solidFill>
                <a:latin typeface="Arial" panose="020B0604020202020204" pitchFamily="34" charset="0"/>
                <a:cs typeface="Arial" panose="020B0604020202020204" pitchFamily="34" charset="0"/>
              </a:rPr>
              <a:t>1992</a:t>
            </a:r>
            <a:endParaRPr lang="es-MX" dirty="0">
              <a:solidFill>
                <a:schemeClr val="accent5">
                  <a:lumMod val="75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fontScale="92500" lnSpcReduction="20000"/>
          </a:bodyPr>
          <a:lstStyle/>
          <a:p>
            <a:pPr algn="r"/>
            <a:r>
              <a:rPr lang="es-MX" dirty="0" smtClean="0"/>
              <a:t>EQUIPO IV </a:t>
            </a:r>
          </a:p>
          <a:p>
            <a:pPr algn="r"/>
            <a:r>
              <a:rPr lang="es-MX" dirty="0" smtClean="0"/>
              <a:t>GRUPO II</a:t>
            </a:r>
            <a:endParaRPr lang="es-MX" dirty="0"/>
          </a:p>
        </p:txBody>
      </p:sp>
    </p:spTree>
    <p:extLst>
      <p:ext uri="{BB962C8B-B14F-4D97-AF65-F5344CB8AC3E}">
        <p14:creationId xmlns:p14="http://schemas.microsoft.com/office/powerpoint/2010/main" val="3727294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638827"/>
            <a:ext cx="6498921" cy="5396213"/>
          </a:xfrm>
        </p:spPr>
        <p:txBody>
          <a:bodyPr>
            <a:normAutofit/>
          </a:bodyPr>
          <a:lstStyle/>
          <a:p>
            <a:pPr marL="0" indent="0">
              <a:buNone/>
            </a:pPr>
            <a:r>
              <a:rPr lang="es-MX" sz="2000" b="1" dirty="0" smtClean="0">
                <a:solidFill>
                  <a:schemeClr val="accent5">
                    <a:lumMod val="50000"/>
                  </a:schemeClr>
                </a:solidFill>
                <a:latin typeface="Arial" panose="020B0604020202020204" pitchFamily="34" charset="0"/>
                <a:cs typeface="Arial" panose="020B0604020202020204" pitchFamily="34" charset="0"/>
              </a:rPr>
              <a:t>G) Evaluación del impacto ambiental</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17. </a:t>
            </a:r>
            <a:r>
              <a:rPr lang="es-MX" dirty="0" smtClean="0"/>
              <a:t>Deberá </a:t>
            </a:r>
            <a:r>
              <a:rPr lang="es-MX" dirty="0"/>
              <a:t>emprenderse una evaluación del impacto ambiental, en calidad de instrumento nacional, respecto de cualquier actividad propuesta que probablemente haya de producir un impacto negativo considerable en el medio ambiente y que este sujeta a la decisión de una autoridad nacional competente.</a:t>
            </a:r>
            <a:endParaRPr lang="es-MX"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311575" y="3150227"/>
            <a:ext cx="4414902" cy="29432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Imagen 4"/>
          <p:cNvPicPr>
            <a:picLocks noChangeAspect="1"/>
          </p:cNvPicPr>
          <p:nvPr/>
        </p:nvPicPr>
        <p:blipFill>
          <a:blip r:embed="rId3"/>
          <a:stretch>
            <a:fillRect/>
          </a:stretch>
        </p:blipFill>
        <p:spPr>
          <a:xfrm rot="4670928">
            <a:off x="7256302" y="1823710"/>
            <a:ext cx="4531279" cy="30264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109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1540" y="751562"/>
            <a:ext cx="7050066" cy="2267211"/>
          </a:xfrm>
        </p:spPr>
        <p:txBody>
          <a:bodyPr>
            <a:normAutofit/>
          </a:bodyPr>
          <a:lstStyle/>
          <a:p>
            <a:pPr marL="0" indent="0">
              <a:buNone/>
            </a:pPr>
            <a:r>
              <a:rPr lang="es-MX" sz="2000" b="1" dirty="0" smtClean="0">
                <a:solidFill>
                  <a:schemeClr val="accent5">
                    <a:lumMod val="50000"/>
                  </a:schemeClr>
                </a:solidFill>
                <a:latin typeface="Arial" panose="020B0604020202020204" pitchFamily="34" charset="0"/>
                <a:cs typeface="Arial" panose="020B0604020202020204" pitchFamily="34" charset="0"/>
              </a:rPr>
              <a:t>H) Guerra y desarrollo sustentable</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24. </a:t>
            </a:r>
            <a:r>
              <a:rPr lang="es-MX" b="1" dirty="0" smtClean="0">
                <a:latin typeface="Arial" panose="020B0604020202020204" pitchFamily="34" charset="0"/>
                <a:cs typeface="Arial" panose="020B0604020202020204" pitchFamily="34" charset="0"/>
              </a:rPr>
              <a:t>La </a:t>
            </a:r>
            <a:r>
              <a:rPr lang="es-MX" b="1" dirty="0">
                <a:latin typeface="Arial" panose="020B0604020202020204" pitchFamily="34" charset="0"/>
                <a:cs typeface="Arial" panose="020B0604020202020204" pitchFamily="34" charset="0"/>
              </a:rPr>
              <a:t>guerra es, por definición, enemiga del desarrollo sostenible. En consecuencia, los Estados deberán respetar las disposiciones de derecho internacional que protegen al medio ambiente en épocas de conflicto armado, y cooperar en su ulterior desarrollo, según sea necesario.</a:t>
            </a:r>
            <a:endParaRPr lang="es-MX" b="1" dirty="0">
              <a:solidFill>
                <a:schemeClr val="accent5">
                  <a:lumMod val="50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8116866" y="751562"/>
            <a:ext cx="3444657" cy="48506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n 5"/>
          <p:cNvPicPr>
            <a:picLocks noChangeAspect="1"/>
          </p:cNvPicPr>
          <p:nvPr/>
        </p:nvPicPr>
        <p:blipFill>
          <a:blip r:embed="rId3"/>
          <a:stretch>
            <a:fillRect/>
          </a:stretch>
        </p:blipFill>
        <p:spPr>
          <a:xfrm>
            <a:off x="1442582" y="3018773"/>
            <a:ext cx="5396630" cy="3224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6516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789140"/>
            <a:ext cx="6511447" cy="2329841"/>
          </a:xfrm>
        </p:spPr>
        <p:txBody>
          <a:bodyPr/>
          <a:lstStyle/>
          <a:p>
            <a:pPr marL="0" indent="0" algn="just">
              <a:buNone/>
            </a:pPr>
            <a:r>
              <a:rPr lang="es-MX" b="1" dirty="0" smtClean="0">
                <a:solidFill>
                  <a:srgbClr val="7030A0"/>
                </a:solidFill>
                <a:latin typeface="Arial" panose="020B0604020202020204" pitchFamily="34" charset="0"/>
                <a:cs typeface="Arial" panose="020B0604020202020204" pitchFamily="34" charset="0"/>
              </a:rPr>
              <a:t>Diez años después de </a:t>
            </a:r>
            <a:r>
              <a:rPr lang="es-MX" b="1" dirty="0">
                <a:solidFill>
                  <a:srgbClr val="7030A0"/>
                </a:solidFill>
                <a:latin typeface="Arial" panose="020B0604020202020204" pitchFamily="34" charset="0"/>
                <a:cs typeface="Arial" panose="020B0604020202020204" pitchFamily="34" charset="0"/>
              </a:rPr>
              <a:t>r</a:t>
            </a:r>
            <a:r>
              <a:rPr lang="es-MX" b="1" dirty="0" smtClean="0">
                <a:solidFill>
                  <a:srgbClr val="7030A0"/>
                </a:solidFill>
                <a:latin typeface="Arial" panose="020B0604020202020204" pitchFamily="34" charset="0"/>
                <a:cs typeface="Arial" panose="020B0604020202020204" pitchFamily="34" charset="0"/>
              </a:rPr>
              <a:t>io, y respondiendo al mandato de la resolución 55/199 de la Asamblea de Naciones Unidas, los lideres del mundo se reúnen nuevamente en Cumbre Mundial sobre el </a:t>
            </a:r>
            <a:r>
              <a:rPr lang="es-MX" b="1" dirty="0">
                <a:solidFill>
                  <a:srgbClr val="7030A0"/>
                </a:solidFill>
                <a:latin typeface="Arial" panose="020B0604020202020204" pitchFamily="34" charset="0"/>
                <a:cs typeface="Arial" panose="020B0604020202020204" pitchFamily="34" charset="0"/>
              </a:rPr>
              <a:t>D</a:t>
            </a:r>
            <a:r>
              <a:rPr lang="es-MX" b="1" dirty="0" smtClean="0">
                <a:solidFill>
                  <a:srgbClr val="7030A0"/>
                </a:solidFill>
                <a:latin typeface="Arial" panose="020B0604020202020204" pitchFamily="34" charset="0"/>
                <a:cs typeface="Arial" panose="020B0604020202020204" pitchFamily="34" charset="0"/>
              </a:rPr>
              <a:t>esarrollo Sustentable (CMDA), en Johannesburgo, Sudáfrica, para evaluar el cumplimiento de la agenda 21 y la sustentabilidad alcanzada por los países participes.  </a:t>
            </a:r>
            <a:endParaRPr lang="es-MX" b="1" dirty="0">
              <a:solidFill>
                <a:srgbClr val="7030A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910611" y="2849736"/>
            <a:ext cx="6191250" cy="296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3434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2388351"/>
            <a:ext cx="7563632" cy="3931920"/>
          </a:xfrm>
        </p:spPr>
        <p:txBody>
          <a:bodyPr>
            <a:normAutofit lnSpcReduction="10000"/>
          </a:bodyPr>
          <a:lstStyle/>
          <a:p>
            <a:pPr marL="0" indent="0" algn="just">
              <a:buNone/>
            </a:pPr>
            <a:r>
              <a:rPr lang="es-MX" b="1" dirty="0" smtClean="0">
                <a:solidFill>
                  <a:schemeClr val="tx2">
                    <a:lumMod val="75000"/>
                  </a:schemeClr>
                </a:solidFill>
                <a:latin typeface="Arial" panose="020B0604020202020204" pitchFamily="34" charset="0"/>
                <a:cs typeface="Arial" panose="020B0604020202020204" pitchFamily="34" charset="0"/>
              </a:rPr>
              <a:t>Este proyecto surge durante la Cumbre de la Tierra. Esta tenia como finalidad apoyar iniciativas que construyera un modelo de desarrollo sustentable para el siglo XXI </a:t>
            </a:r>
          </a:p>
          <a:p>
            <a:pPr marL="0" indent="0" algn="just">
              <a:buNone/>
            </a:pPr>
            <a:r>
              <a:rPr lang="es-MX" b="1" dirty="0" smtClean="0">
                <a:solidFill>
                  <a:schemeClr val="tx2">
                    <a:lumMod val="75000"/>
                  </a:schemeClr>
                </a:solidFill>
                <a:latin typeface="Arial" panose="020B0604020202020204" pitchFamily="34" charset="0"/>
                <a:cs typeface="Arial" panose="020B0604020202020204" pitchFamily="34" charset="0"/>
              </a:rPr>
              <a:t>La Agenda 21 fue escrita por 172 países miembro de la Organización de la Naciones Unidas,  las cuales se comprometieron a cumplir las platicas ambientales, económicas y sociales en el ámbito local, con la finalidad de lograr un desarrollo sustentable</a:t>
            </a:r>
          </a:p>
          <a:p>
            <a:pPr marL="0" indent="0" algn="just">
              <a:buNone/>
            </a:pPr>
            <a:r>
              <a:rPr lang="es-MX" b="1" dirty="0" smtClean="0">
                <a:solidFill>
                  <a:schemeClr val="tx2">
                    <a:lumMod val="75000"/>
                  </a:schemeClr>
                </a:solidFill>
                <a:latin typeface="Arial" panose="020B0604020202020204" pitchFamily="34" charset="0"/>
                <a:cs typeface="Arial" panose="020B0604020202020204" pitchFamily="34" charset="0"/>
              </a:rPr>
              <a:t>Debido a las características particulares de la localidades, cada región desarrolla su propia Agenda 21, en la que deberían participar tanto ciudadanos como empresas y organizaciones sociales.</a:t>
            </a:r>
          </a:p>
          <a:p>
            <a:pPr marL="0" indent="0" algn="just">
              <a:buNone/>
            </a:pPr>
            <a:r>
              <a:rPr lang="es-MX" dirty="0" smtClean="0">
                <a:solidFill>
                  <a:schemeClr val="tx2">
                    <a:lumMod val="75000"/>
                  </a:schemeClr>
                </a:solidFill>
              </a:rPr>
              <a:t> </a:t>
            </a:r>
            <a:endParaRPr lang="es-MX" dirty="0">
              <a:solidFill>
                <a:schemeClr val="tx2">
                  <a:lumMod val="75000"/>
                </a:schemeClr>
              </a:solidFill>
            </a:endParaRPr>
          </a:p>
        </p:txBody>
      </p:sp>
      <p:pic>
        <p:nvPicPr>
          <p:cNvPr id="4" name="Imagen 3"/>
          <p:cNvPicPr>
            <a:picLocks noChangeAspect="1"/>
          </p:cNvPicPr>
          <p:nvPr/>
        </p:nvPicPr>
        <p:blipFill>
          <a:blip r:embed="rId2"/>
          <a:stretch>
            <a:fillRect/>
          </a:stretch>
        </p:blipFill>
        <p:spPr>
          <a:xfrm>
            <a:off x="2482763" y="436127"/>
            <a:ext cx="6147669" cy="16975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p:cNvPicPr>
            <a:picLocks noChangeAspect="1"/>
          </p:cNvPicPr>
          <p:nvPr/>
        </p:nvPicPr>
        <p:blipFill>
          <a:blip r:embed="rId3"/>
          <a:stretch>
            <a:fillRect/>
          </a:stretch>
        </p:blipFill>
        <p:spPr>
          <a:xfrm rot="5076922">
            <a:off x="8187294" y="1997718"/>
            <a:ext cx="4017304" cy="20086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5059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651353"/>
            <a:ext cx="6549025" cy="5611661"/>
          </a:xfrm>
        </p:spPr>
        <p:txBody>
          <a:bodyPr/>
          <a:lstStyle/>
          <a:p>
            <a:pPr marL="0" indent="0">
              <a:buNone/>
            </a:pPr>
            <a:r>
              <a:rPr lang="es-MX" b="1" dirty="0" smtClean="0">
                <a:solidFill>
                  <a:schemeClr val="tx2">
                    <a:lumMod val="75000"/>
                  </a:schemeClr>
                </a:solidFill>
                <a:latin typeface="Arial" panose="020B0604020202020204" pitchFamily="34" charset="0"/>
                <a:cs typeface="Arial" panose="020B0604020202020204" pitchFamily="34" charset="0"/>
              </a:rPr>
              <a:t>La Agenda 21 debe contemplar 3 aspectos:</a:t>
            </a:r>
          </a:p>
          <a:p>
            <a:r>
              <a:rPr lang="es-MX" b="1" dirty="0" smtClean="0">
                <a:solidFill>
                  <a:schemeClr val="accent4">
                    <a:lumMod val="75000"/>
                  </a:schemeClr>
                </a:solidFill>
                <a:latin typeface="Arial" panose="020B0604020202020204" pitchFamily="34" charset="0"/>
                <a:cs typeface="Arial" panose="020B0604020202020204" pitchFamily="34" charset="0"/>
              </a:rPr>
              <a:t>La sustentabilidad medioambiental</a:t>
            </a:r>
          </a:p>
          <a:p>
            <a:r>
              <a:rPr lang="es-MX" b="1" dirty="0" smtClean="0">
                <a:solidFill>
                  <a:schemeClr val="accent4">
                    <a:lumMod val="75000"/>
                  </a:schemeClr>
                </a:solidFill>
                <a:latin typeface="Arial" panose="020B0604020202020204" pitchFamily="34" charset="0"/>
                <a:cs typeface="Arial" panose="020B0604020202020204" pitchFamily="34" charset="0"/>
              </a:rPr>
              <a:t>La justicia social</a:t>
            </a:r>
          </a:p>
          <a:p>
            <a:r>
              <a:rPr lang="es-MX" b="1" dirty="0" smtClean="0">
                <a:solidFill>
                  <a:schemeClr val="accent4">
                    <a:lumMod val="75000"/>
                  </a:schemeClr>
                </a:solidFill>
                <a:latin typeface="Arial" panose="020B0604020202020204" pitchFamily="34" charset="0"/>
                <a:cs typeface="Arial" panose="020B0604020202020204" pitchFamily="34" charset="0"/>
              </a:rPr>
              <a:t>El equilibrio económico</a:t>
            </a:r>
          </a:p>
          <a:p>
            <a:pPr marL="0" indent="0">
              <a:buNone/>
            </a:pPr>
            <a:r>
              <a:rPr lang="es-MX" b="1" dirty="0" smtClean="0">
                <a:solidFill>
                  <a:schemeClr val="tx2">
                    <a:lumMod val="75000"/>
                  </a:schemeClr>
                </a:solidFill>
                <a:latin typeface="Arial" panose="020B0604020202020204" pitchFamily="34" charset="0"/>
                <a:cs typeface="Arial" panose="020B0604020202020204" pitchFamily="34" charset="0"/>
              </a:rPr>
              <a:t>Los temas directamente relacionados con el ambiente son: </a:t>
            </a:r>
          </a:p>
          <a:p>
            <a:r>
              <a:rPr lang="es-MX" b="1" dirty="0" smtClean="0">
                <a:solidFill>
                  <a:schemeClr val="accent4">
                    <a:lumMod val="75000"/>
                  </a:schemeClr>
                </a:solidFill>
                <a:latin typeface="Arial" panose="020B0604020202020204" pitchFamily="34" charset="0"/>
                <a:cs typeface="Arial" panose="020B0604020202020204" pitchFamily="34" charset="0"/>
              </a:rPr>
              <a:t>Protección de la atmosfera</a:t>
            </a:r>
          </a:p>
          <a:p>
            <a:r>
              <a:rPr lang="es-MX" b="1" dirty="0" smtClean="0">
                <a:solidFill>
                  <a:schemeClr val="accent4">
                    <a:lumMod val="75000"/>
                  </a:schemeClr>
                </a:solidFill>
                <a:latin typeface="Arial" panose="020B0604020202020204" pitchFamily="34" charset="0"/>
                <a:cs typeface="Arial" panose="020B0604020202020204" pitchFamily="34" charset="0"/>
              </a:rPr>
              <a:t>La planificación y ordenación de recursos de la tierra.</a:t>
            </a:r>
          </a:p>
          <a:p>
            <a:r>
              <a:rPr lang="es-MX" b="1" dirty="0" smtClean="0">
                <a:solidFill>
                  <a:schemeClr val="accent4">
                    <a:lumMod val="75000"/>
                  </a:schemeClr>
                </a:solidFill>
                <a:latin typeface="Arial" panose="020B0604020202020204" pitchFamily="34" charset="0"/>
                <a:cs typeface="Arial" panose="020B0604020202020204" pitchFamily="34" charset="0"/>
              </a:rPr>
              <a:t>Lucha contra deforestación</a:t>
            </a:r>
          </a:p>
          <a:p>
            <a:r>
              <a:rPr lang="es-MX" b="1" dirty="0" smtClean="0">
                <a:solidFill>
                  <a:schemeClr val="accent4">
                    <a:lumMod val="75000"/>
                  </a:schemeClr>
                </a:solidFill>
                <a:latin typeface="Arial" panose="020B0604020202020204" pitchFamily="34" charset="0"/>
                <a:cs typeface="Arial" panose="020B0604020202020204" pitchFamily="34" charset="0"/>
              </a:rPr>
              <a:t>La desertificación y la sequias</a:t>
            </a:r>
          </a:p>
          <a:p>
            <a:r>
              <a:rPr lang="es-MX" b="1" dirty="0" smtClean="0">
                <a:solidFill>
                  <a:schemeClr val="accent4">
                    <a:lumMod val="75000"/>
                  </a:schemeClr>
                </a:solidFill>
                <a:latin typeface="Arial" panose="020B0604020202020204" pitchFamily="34" charset="0"/>
                <a:cs typeface="Arial" panose="020B0604020202020204" pitchFamily="34" charset="0"/>
              </a:rPr>
              <a:t>Fomento de la agricultura y del desarrollo rural sostenible</a:t>
            </a:r>
          </a:p>
          <a:p>
            <a:r>
              <a:rPr lang="es-MX" b="1" dirty="0" smtClean="0">
                <a:solidFill>
                  <a:schemeClr val="accent4">
                    <a:lumMod val="75000"/>
                  </a:schemeClr>
                </a:solidFill>
                <a:latin typeface="Arial" panose="020B0604020202020204" pitchFamily="34" charset="0"/>
                <a:cs typeface="Arial" panose="020B0604020202020204" pitchFamily="34" charset="0"/>
              </a:rPr>
              <a:t>Conservación de la diversidad biológica </a:t>
            </a:r>
          </a:p>
          <a:p>
            <a:r>
              <a:rPr lang="es-MX" b="1" dirty="0" smtClean="0">
                <a:solidFill>
                  <a:schemeClr val="accent4">
                    <a:lumMod val="75000"/>
                  </a:schemeClr>
                </a:solidFill>
                <a:latin typeface="Arial" panose="020B0604020202020204" pitchFamily="34" charset="0"/>
                <a:cs typeface="Arial" panose="020B0604020202020204" pitchFamily="34" charset="0"/>
              </a:rPr>
              <a:t>La gestión racional de los desechos químicos tóxicos</a:t>
            </a:r>
          </a:p>
          <a:p>
            <a:r>
              <a:rPr lang="es-MX" b="1" dirty="0" smtClean="0">
                <a:solidFill>
                  <a:schemeClr val="accent4">
                    <a:lumMod val="75000"/>
                  </a:schemeClr>
                </a:solidFill>
                <a:latin typeface="Arial" panose="020B0604020202020204" pitchFamily="34" charset="0"/>
                <a:cs typeface="Arial" panose="020B0604020202020204" pitchFamily="34" charset="0"/>
              </a:rPr>
              <a:t>Protección de los océanos y zonas costeras </a:t>
            </a:r>
          </a:p>
          <a:p>
            <a:pPr marL="0" indent="0">
              <a:buNone/>
            </a:pPr>
            <a:endParaRPr lang="es-MX" b="1" dirty="0" smtClean="0">
              <a:solidFill>
                <a:schemeClr val="accent4">
                  <a:lumMod val="75000"/>
                </a:schemeClr>
              </a:solidFill>
              <a:latin typeface="Arial" panose="020B0604020202020204" pitchFamily="34" charset="0"/>
              <a:cs typeface="Arial" panose="020B0604020202020204" pitchFamily="34" charset="0"/>
            </a:endParaRPr>
          </a:p>
          <a:p>
            <a:endParaRPr lang="es-MX" b="1" dirty="0" smtClean="0">
              <a:solidFill>
                <a:schemeClr val="accent4">
                  <a:lumMod val="75000"/>
                </a:schemeClr>
              </a:solidFill>
              <a:latin typeface="Arial" panose="020B0604020202020204" pitchFamily="34" charset="0"/>
              <a:cs typeface="Arial" panose="020B0604020202020204" pitchFamily="34" charset="0"/>
            </a:endParaRPr>
          </a:p>
          <a:p>
            <a:endParaRPr lang="es-MX" b="1" dirty="0">
              <a:solidFill>
                <a:schemeClr val="tx2">
                  <a:lumMod val="75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265096" y="651353"/>
            <a:ext cx="4152218" cy="25302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p:cNvPicPr>
            <a:picLocks noChangeAspect="1"/>
          </p:cNvPicPr>
          <p:nvPr/>
        </p:nvPicPr>
        <p:blipFill>
          <a:blip r:embed="rId3"/>
          <a:stretch>
            <a:fillRect/>
          </a:stretch>
        </p:blipFill>
        <p:spPr>
          <a:xfrm>
            <a:off x="7615825" y="3791863"/>
            <a:ext cx="2857500" cy="1428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29875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764088"/>
            <a:ext cx="6774493" cy="5270952"/>
          </a:xfrm>
        </p:spPr>
        <p:txBody>
          <a:bodyPr/>
          <a:lstStyle/>
          <a:p>
            <a:pPr marL="0" indent="0" algn="just">
              <a:buNone/>
            </a:pPr>
            <a:r>
              <a:rPr lang="es-MX" b="1" dirty="0" smtClean="0">
                <a:solidFill>
                  <a:schemeClr val="accent3">
                    <a:lumMod val="75000"/>
                  </a:schemeClr>
                </a:solidFill>
                <a:latin typeface="Arial" panose="020B0604020202020204" pitchFamily="34" charset="0"/>
                <a:cs typeface="Arial" panose="020B0604020202020204" pitchFamily="34" charset="0"/>
              </a:rPr>
              <a:t>Una gran parte de los objetivos de la Agenda 21 depende exclusivamente de las acciones de la comunidades locales.</a:t>
            </a:r>
          </a:p>
          <a:p>
            <a:pPr marL="0" indent="0" algn="just">
              <a:buNone/>
            </a:pPr>
            <a:r>
              <a:rPr lang="es-MX" b="1" dirty="0" smtClean="0">
                <a:solidFill>
                  <a:schemeClr val="accent3">
                    <a:lumMod val="75000"/>
                  </a:schemeClr>
                </a:solidFill>
                <a:latin typeface="Arial" panose="020B0604020202020204" pitchFamily="34" charset="0"/>
                <a:cs typeface="Arial" panose="020B0604020202020204" pitchFamily="34" charset="0"/>
              </a:rPr>
              <a:t>Las autoridades se ocupan de:</a:t>
            </a:r>
          </a:p>
          <a:p>
            <a:pPr algn="just"/>
            <a:r>
              <a:rPr lang="es-MX" b="1" dirty="0" smtClean="0">
                <a:solidFill>
                  <a:schemeClr val="accent5">
                    <a:lumMod val="75000"/>
                  </a:schemeClr>
                </a:solidFill>
                <a:latin typeface="Arial" panose="020B0604020202020204" pitchFamily="34" charset="0"/>
                <a:cs typeface="Arial" panose="020B0604020202020204" pitchFamily="34" charset="0"/>
              </a:rPr>
              <a:t>La creación </a:t>
            </a:r>
          </a:p>
          <a:p>
            <a:pPr algn="just"/>
            <a:r>
              <a:rPr lang="es-MX" b="1" dirty="0" smtClean="0">
                <a:solidFill>
                  <a:schemeClr val="accent5">
                    <a:lumMod val="75000"/>
                  </a:schemeClr>
                </a:solidFill>
                <a:latin typeface="Arial" panose="020B0604020202020204" pitchFamily="34" charset="0"/>
                <a:cs typeface="Arial" panose="020B0604020202020204" pitchFamily="34" charset="0"/>
              </a:rPr>
              <a:t>El funcionamiento y el mantenimiento de la infraestructura económica, social y ecológica</a:t>
            </a:r>
          </a:p>
          <a:p>
            <a:pPr algn="just"/>
            <a:r>
              <a:rPr lang="es-MX" b="1" dirty="0" smtClean="0">
                <a:solidFill>
                  <a:schemeClr val="accent5">
                    <a:lumMod val="75000"/>
                  </a:schemeClr>
                </a:solidFill>
                <a:latin typeface="Arial" panose="020B0604020202020204" pitchFamily="34" charset="0"/>
                <a:cs typeface="Arial" panose="020B0604020202020204" pitchFamily="34" charset="0"/>
              </a:rPr>
              <a:t>Supervisan  los procesos de planificación </a:t>
            </a:r>
          </a:p>
          <a:p>
            <a:pPr algn="just"/>
            <a:r>
              <a:rPr lang="es-MX" b="1" dirty="0" smtClean="0">
                <a:solidFill>
                  <a:schemeClr val="accent5">
                    <a:lumMod val="75000"/>
                  </a:schemeClr>
                </a:solidFill>
                <a:latin typeface="Arial" panose="020B0604020202020204" pitchFamily="34" charset="0"/>
                <a:cs typeface="Arial" panose="020B0604020202020204" pitchFamily="34" charset="0"/>
              </a:rPr>
              <a:t>Establecen las políticas y reglamentos ecológicos locales</a:t>
            </a:r>
          </a:p>
          <a:p>
            <a:pPr algn="just"/>
            <a:r>
              <a:rPr lang="es-MX" b="1" dirty="0" smtClean="0">
                <a:solidFill>
                  <a:schemeClr val="accent5">
                    <a:lumMod val="75000"/>
                  </a:schemeClr>
                </a:solidFill>
                <a:latin typeface="Arial" panose="020B0604020202020204" pitchFamily="34" charset="0"/>
                <a:cs typeface="Arial" panose="020B0604020202020204" pitchFamily="34" charset="0"/>
              </a:rPr>
              <a:t>Desempeñan una función importante en la educación y movilización de la ciudadanía en pro del desarrollo sustentable</a:t>
            </a:r>
          </a:p>
        </p:txBody>
      </p:sp>
      <p:pic>
        <p:nvPicPr>
          <p:cNvPr id="4" name="Imagen 3"/>
          <p:cNvPicPr>
            <a:picLocks noChangeAspect="1"/>
          </p:cNvPicPr>
          <p:nvPr/>
        </p:nvPicPr>
        <p:blipFill>
          <a:blip r:embed="rId2"/>
          <a:stretch>
            <a:fillRect/>
          </a:stretch>
        </p:blipFill>
        <p:spPr>
          <a:xfrm>
            <a:off x="8432821" y="880018"/>
            <a:ext cx="286702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3"/>
          </a:lnRef>
          <a:fillRef idx="2">
            <a:schemeClr val="accent3"/>
          </a:fillRef>
          <a:effectRef idx="1">
            <a:schemeClr val="accent3"/>
          </a:effectRef>
          <a:fontRef idx="minor">
            <a:schemeClr val="dk1"/>
          </a:fontRef>
        </p:style>
      </p:pic>
      <p:pic>
        <p:nvPicPr>
          <p:cNvPr id="5" name="Imagen 4"/>
          <p:cNvPicPr>
            <a:picLocks noChangeAspect="1"/>
          </p:cNvPicPr>
          <p:nvPr/>
        </p:nvPicPr>
        <p:blipFill>
          <a:blip r:embed="rId3"/>
          <a:stretch>
            <a:fillRect/>
          </a:stretch>
        </p:blipFill>
        <p:spPr>
          <a:xfrm>
            <a:off x="8098075" y="2896644"/>
            <a:ext cx="3536515" cy="26523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25266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835477"/>
          </a:xfrm>
        </p:spPr>
        <p:txBody>
          <a:bodyPr/>
          <a:lstStyle/>
          <a:p>
            <a:r>
              <a:rPr lang="es-MX" b="1" dirty="0" smtClean="0">
                <a:solidFill>
                  <a:schemeClr val="accent5">
                    <a:lumMod val="60000"/>
                    <a:lumOff val="40000"/>
                  </a:schemeClr>
                </a:solidFill>
                <a:latin typeface="Arial" panose="020B0604020202020204" pitchFamily="34" charset="0"/>
                <a:cs typeface="Arial" panose="020B0604020202020204" pitchFamily="34" charset="0"/>
              </a:rPr>
              <a:t>CARTA DE LA TIERRA</a:t>
            </a:r>
            <a:endParaRPr lang="es-MX"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66592" y="1478071"/>
            <a:ext cx="6862175" cy="2880988"/>
          </a:xfrm>
        </p:spPr>
        <p:txBody>
          <a:bodyPr/>
          <a:lstStyle/>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Es una declaración internacional de principios y aspiraciones para sociedad mundial sostenible, solidaria, justa y pacifica en el siglo XXI.</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Abarca distinta áreas de la vida de los seres humanos en este planeta, su resumen es “somos independientes”.</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Todos los problemas están relacionados: los 4 ámbitos y cuando lo entendamos la humanidad creara una visión homogénea y soluciones globales.</a:t>
            </a:r>
            <a:endParaRPr lang="es-MX" b="1" dirty="0">
              <a:solidFill>
                <a:schemeClr val="accent2">
                  <a:lumMod val="7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981195" y="4094444"/>
            <a:ext cx="3782859" cy="2020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3"/>
          <a:stretch>
            <a:fillRect/>
          </a:stretch>
        </p:blipFill>
        <p:spPr>
          <a:xfrm>
            <a:off x="7847557" y="1478071"/>
            <a:ext cx="3810000" cy="3810000"/>
          </a:xfrm>
          <a:prstGeom prst="ellipse">
            <a:avLst/>
          </a:prstGeom>
          <a:ln>
            <a:noFill/>
          </a:ln>
          <a:effectLst>
            <a:softEdge rad="112500"/>
          </a:effectLst>
        </p:spPr>
      </p:pic>
    </p:spTree>
    <p:extLst>
      <p:ext uri="{BB962C8B-B14F-4D97-AF65-F5344CB8AC3E}">
        <p14:creationId xmlns:p14="http://schemas.microsoft.com/office/powerpoint/2010/main" val="2966238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9326" y="776614"/>
            <a:ext cx="7175326" cy="4947781"/>
          </a:xfrm>
        </p:spPr>
        <p:txBody>
          <a:bodyPr/>
          <a:lstStyle/>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La comisión de la Carta de la Tierra fue generada por el Consejo de la Tierra y la Cruz Verde Internacional</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Creada en 1997</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Fue encargada de la redacción y supervisión del texto final y de darla conocer en el año 2000 en el cuartel general de la UNESCO en Paris. </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Mas de 400 ciudades han tomado resoluciones de apoyo y aceptación de la Carta a la Tierra y miles de personas en todo el mundo apoyaron por medio de la campaña online el contenido de la carta </a:t>
            </a:r>
          </a:p>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La Carta de la Tierra se ha convertido en una declaración “globalmente” consensuada. </a:t>
            </a:r>
            <a:endParaRPr lang="es-MX" b="1" dirty="0">
              <a:solidFill>
                <a:schemeClr val="accent2">
                  <a:lumMod val="75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8517697" y="1974589"/>
            <a:ext cx="3030255" cy="2020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1948319" y="4605636"/>
            <a:ext cx="2323056" cy="1467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868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835477"/>
          </a:xfrm>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PREAMBULO</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66800" y="1414725"/>
            <a:ext cx="10058400" cy="4556969"/>
          </a:xfrm>
        </p:spPr>
        <p:txBody>
          <a:bodyPr/>
          <a:lstStyle/>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Estamos en un momento critico en la historia de la tierra en el cual la humanidad debe elegir su futuro. A medida que el mundo se vuelve cada ves mas independiente y frágil, el futuro depara, a la vez grandes riesgos y grandes promesas. </a:t>
            </a:r>
            <a:endParaRPr lang="es-MX" b="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s-MX" b="1" dirty="0">
              <a:solidFill>
                <a:schemeClr val="accent2">
                  <a:lumMod val="75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967888" y="2523099"/>
            <a:ext cx="3810000" cy="3810000"/>
          </a:xfrm>
          <a:prstGeom prst="ellipse">
            <a:avLst/>
          </a:prstGeom>
          <a:ln>
            <a:noFill/>
          </a:ln>
          <a:effectLst>
            <a:softEdge rad="112500"/>
          </a:effectLst>
        </p:spPr>
      </p:pic>
    </p:spTree>
    <p:extLst>
      <p:ext uri="{BB962C8B-B14F-4D97-AF65-F5344CB8AC3E}">
        <p14:creationId xmlns:p14="http://schemas.microsoft.com/office/powerpoint/2010/main" val="336250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320" y="731520"/>
            <a:ext cx="10058400" cy="1371600"/>
          </a:xfrm>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LA TIERRA, NUESTRO HOGAR </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4793" y="1881052"/>
            <a:ext cx="4920727" cy="3931920"/>
          </a:xfrm>
        </p:spPr>
        <p:txBody>
          <a:bodyPr/>
          <a:lstStyle/>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La humanidad es parte de un vasto universo evolutivo. La tierra, nuestro hogar, esta viva con una comunidad singular de vida. Las fuerzas de la naturaleza promueven a que la existencia sea una aventura exigente e incierta pero la tierra ha brindado las condiciones esenciales para la evolución de la vida. </a:t>
            </a:r>
          </a:p>
          <a:p>
            <a:pPr marL="0" indent="0" algn="just">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s-MX" b="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s-MX" b="1" dirty="0">
              <a:solidFill>
                <a:schemeClr val="accent2">
                  <a:lumMod val="75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789" y="1881052"/>
            <a:ext cx="4442188" cy="3427207"/>
          </a:xfrm>
          <a:prstGeom prst="rect">
            <a:avLst/>
          </a:prstGeom>
        </p:spPr>
      </p:pic>
    </p:spTree>
    <p:extLst>
      <p:ext uri="{BB962C8B-B14F-4D97-AF65-F5344CB8AC3E}">
        <p14:creationId xmlns:p14="http://schemas.microsoft.com/office/powerpoint/2010/main" val="4075364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672639"/>
          </a:xfrm>
        </p:spPr>
        <p:txBody>
          <a:bodyPr>
            <a:normAutofit fontScale="90000"/>
          </a:bodyPr>
          <a:lstStyle/>
          <a:p>
            <a:pPr algn="ctr"/>
            <a:r>
              <a:rPr lang="es-MX" dirty="0" smtClean="0">
                <a:solidFill>
                  <a:schemeClr val="accent1">
                    <a:lumMod val="75000"/>
                  </a:schemeClr>
                </a:solidFill>
                <a:latin typeface="Arial" panose="020B0604020202020204" pitchFamily="34" charset="0"/>
                <a:cs typeface="Arial" panose="020B0604020202020204" pitchFamily="34" charset="0"/>
              </a:rPr>
              <a:t>CUMBRE DE LA TIERRA</a:t>
            </a:r>
            <a:endParaRPr lang="es-MX" dirty="0">
              <a:solidFill>
                <a:schemeClr val="accent1">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66799" y="1351557"/>
            <a:ext cx="6448817" cy="4222525"/>
          </a:xfrm>
        </p:spPr>
        <p:txBody>
          <a:bodyPr>
            <a:normAutofit lnSpcReduction="10000"/>
          </a:bodyPr>
          <a:lstStyle/>
          <a:p>
            <a:pPr algn="just"/>
            <a:r>
              <a:rPr lang="es-MX" b="1" dirty="0" smtClean="0">
                <a:latin typeface="Arial" panose="020B0604020202020204" pitchFamily="34" charset="0"/>
                <a:cs typeface="Arial" panose="020B0604020202020204" pitchFamily="34" charset="0"/>
              </a:rPr>
              <a:t>Rio fue la sede del 3 al 14 de junio de 1992 en la que se celebro la CNUCED.</a:t>
            </a:r>
          </a:p>
          <a:p>
            <a:pPr algn="just"/>
            <a:r>
              <a:rPr lang="es-MX" b="1" dirty="0" smtClean="0">
                <a:latin typeface="Arial" panose="020B0604020202020204" pitchFamily="34" charset="0"/>
                <a:cs typeface="Arial" panose="020B0604020202020204" pitchFamily="34" charset="0"/>
              </a:rPr>
              <a:t>Principal objetivo establecer una alianza mundial nueva y cooperativa entre los Estados, los sectores claves de la sociedad y las personas.</a:t>
            </a:r>
          </a:p>
          <a:p>
            <a:pPr algn="just"/>
            <a:r>
              <a:rPr lang="es-MX" b="1" dirty="0" smtClean="0">
                <a:latin typeface="Arial" panose="020B0604020202020204" pitchFamily="34" charset="0"/>
                <a:cs typeface="Arial" panose="020B0604020202020204" pitchFamily="34" charset="0"/>
              </a:rPr>
              <a:t>Se abordo el retos de articular un modelo de desarrollo global capaz de trazar parámetros comunes para asegurar.</a:t>
            </a:r>
          </a:p>
          <a:p>
            <a:pPr algn="just">
              <a:buFont typeface="Wingdings" panose="05000000000000000000" pitchFamily="2" charset="2"/>
              <a:buChar char="Ø"/>
            </a:pPr>
            <a:r>
              <a:rPr lang="es-MX" b="1" dirty="0" smtClean="0">
                <a:latin typeface="Arial" panose="020B0604020202020204" pitchFamily="34" charset="0"/>
                <a:cs typeface="Arial" panose="020B0604020202020204" pitchFamily="34" charset="0"/>
              </a:rPr>
              <a:t>Desarrollo económico.</a:t>
            </a:r>
          </a:p>
          <a:p>
            <a:pPr algn="just">
              <a:buFont typeface="Wingdings" panose="05000000000000000000" pitchFamily="2" charset="2"/>
              <a:buChar char="Ø"/>
            </a:pPr>
            <a:r>
              <a:rPr lang="es-MX" b="1" dirty="0" smtClean="0">
                <a:latin typeface="Arial" panose="020B0604020202020204" pitchFamily="34" charset="0"/>
                <a:cs typeface="Arial" panose="020B0604020202020204" pitchFamily="34" charset="0"/>
              </a:rPr>
              <a:t>Bienestar social y ambiental de la humanidad.</a:t>
            </a:r>
          </a:p>
          <a:p>
            <a:pPr algn="just">
              <a:buFont typeface="Arial" panose="020B0604020202020204" pitchFamily="34" charset="0"/>
              <a:buChar char="•"/>
            </a:pPr>
            <a:r>
              <a:rPr lang="es-MX" b="1" dirty="0" smtClean="0">
                <a:latin typeface="Arial" panose="020B0604020202020204" pitchFamily="34" charset="0"/>
                <a:cs typeface="Arial" panose="020B0604020202020204" pitchFamily="34" charset="0"/>
              </a:rPr>
              <a:t>La Declaración reconoce a la naturaleza integral e interdependiente de la tierra y esta compuesta por 27 principios.</a:t>
            </a:r>
            <a:endParaRPr lang="es-MX"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400462" y="1677234"/>
            <a:ext cx="4182666" cy="2932344"/>
          </a:xfrm>
          <a:prstGeom prst="rect">
            <a:avLst/>
          </a:prstGeom>
          <a:ln>
            <a:noFill/>
          </a:ln>
          <a:effectLst>
            <a:softEdge rad="112500"/>
          </a:effectLst>
        </p:spPr>
      </p:pic>
      <p:pic>
        <p:nvPicPr>
          <p:cNvPr id="5" name="Imagen 4"/>
          <p:cNvPicPr>
            <a:picLocks noChangeAspect="1"/>
          </p:cNvPicPr>
          <p:nvPr/>
        </p:nvPicPr>
        <p:blipFill>
          <a:blip r:embed="rId3"/>
          <a:stretch>
            <a:fillRect/>
          </a:stretch>
        </p:blipFill>
        <p:spPr>
          <a:xfrm>
            <a:off x="3886172" y="5001915"/>
            <a:ext cx="2539827" cy="1511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355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LA SITUACION GLOBAL </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66800" y="1776548"/>
            <a:ext cx="10058400" cy="3931920"/>
          </a:xfrm>
        </p:spPr>
        <p:txBody>
          <a:bodyPr/>
          <a:lstStyle/>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Los patrones dominantes de producción y consumo están causando devastación ambiental, agotamiento de recursos y una extinción masiva de especies. Las comunidades están siendo destruidas. Los beneficios del desarrollo no se comparten equitativamente y la brecha entre ricos y pobres se esta ensanchando.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245" y="3148148"/>
            <a:ext cx="5185955" cy="2936547"/>
          </a:xfrm>
          <a:prstGeom prst="rect">
            <a:avLst/>
          </a:prstGeom>
        </p:spPr>
      </p:pic>
    </p:spTree>
    <p:extLst>
      <p:ext uri="{BB962C8B-B14F-4D97-AF65-F5344CB8AC3E}">
        <p14:creationId xmlns:p14="http://schemas.microsoft.com/office/powerpoint/2010/main" val="907593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LOS RETOS VENIDEROS </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algn="just">
              <a:buFont typeface="Wingdings" panose="05000000000000000000" pitchFamily="2" charset="2"/>
              <a:buChar char="Ø"/>
            </a:pPr>
            <a:r>
              <a:rPr lang="es-MX" b="1" dirty="0" smtClean="0">
                <a:solidFill>
                  <a:schemeClr val="accent2">
                    <a:lumMod val="75000"/>
                  </a:schemeClr>
                </a:solidFill>
                <a:latin typeface="Arial" panose="020B0604020202020204" pitchFamily="34" charset="0"/>
                <a:cs typeface="Arial" panose="020B0604020202020204" pitchFamily="34" charset="0"/>
              </a:rPr>
              <a:t>La elección es nuestra: formar una sociedad global para cuidar la tierra y cuidarnos unos a otros o arriesgarnos a la destrucción de nosotros mismo y la diversidad de la vida. </a:t>
            </a:r>
          </a:p>
          <a:p>
            <a:pPr marL="0" indent="0" algn="just">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MX" b="1" dirty="0" smtClean="0">
                <a:solidFill>
                  <a:schemeClr val="accent2">
                    <a:lumMod val="75000"/>
                  </a:schemeClr>
                </a:solidFill>
                <a:latin typeface="Arial" panose="020B0604020202020204" pitchFamily="34" charset="0"/>
                <a:cs typeface="Arial" panose="020B0604020202020204" pitchFamily="34" charset="0"/>
              </a:rPr>
              <a:t>Se necesitan cambios fundamentales en nuestros valores, instituciones y formas de vida.</a:t>
            </a:r>
          </a:p>
          <a:p>
            <a:pPr algn="just">
              <a:buFont typeface="Wingdings" panose="05000000000000000000" pitchFamily="2" charset="2"/>
              <a:buChar char="Ø"/>
            </a:pPr>
            <a:endParaRPr lang="es-MX" b="1" dirty="0">
              <a:solidFill>
                <a:schemeClr val="accent2">
                  <a:lumMod val="75000"/>
                </a:schemeClr>
              </a:solidFill>
              <a:latin typeface="Arial" panose="020B0604020202020204" pitchFamily="34" charset="0"/>
              <a:cs typeface="Arial" panose="020B0604020202020204" pitchFamily="34" charset="0"/>
            </a:endParaRPr>
          </a:p>
          <a:p>
            <a:pPr marL="0" indent="0" algn="just">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MX" b="1" dirty="0" smtClean="0">
                <a:solidFill>
                  <a:schemeClr val="accent2">
                    <a:lumMod val="75000"/>
                  </a:schemeClr>
                </a:solidFill>
                <a:latin typeface="Arial" panose="020B0604020202020204" pitchFamily="34" charset="0"/>
                <a:cs typeface="Arial" panose="020B0604020202020204" pitchFamily="34" charset="0"/>
              </a:rPr>
              <a:t>Debemos darnos cuenta de que, una vez satisfechas las necesidades básicas, el desarrollo humano se refiere primordialmente a ser mas, no </a:t>
            </a:r>
            <a:r>
              <a:rPr lang="es-MX" b="1" dirty="0" smtClean="0">
                <a:solidFill>
                  <a:schemeClr val="accent2">
                    <a:lumMod val="75000"/>
                  </a:schemeClr>
                </a:solidFill>
                <a:latin typeface="Arial" panose="020B0604020202020204" pitchFamily="34" charset="0"/>
                <a:cs typeface="Arial" panose="020B0604020202020204" pitchFamily="34" charset="0"/>
              </a:rPr>
              <a:t>a tener </a:t>
            </a:r>
            <a:r>
              <a:rPr lang="es-MX" b="1" dirty="0" smtClean="0">
                <a:solidFill>
                  <a:schemeClr val="accent2">
                    <a:lumMod val="75000"/>
                  </a:schemeClr>
                </a:solidFill>
                <a:latin typeface="Arial" panose="020B0604020202020204" pitchFamily="34" charset="0"/>
                <a:cs typeface="Arial" panose="020B0604020202020204" pitchFamily="34" charset="0"/>
              </a:rPr>
              <a:t>mas</a:t>
            </a:r>
            <a:endParaRPr lang="es-MX"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07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RESPOSABILIDAD UNIVERSAL </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66800" y="2808514"/>
            <a:ext cx="4602480" cy="3931920"/>
          </a:xfrm>
        </p:spPr>
        <p:txBody>
          <a:bodyPr/>
          <a:lstStyle/>
          <a:p>
            <a:pPr marL="0" indent="0" algn="just">
              <a:buNone/>
            </a:pPr>
            <a:r>
              <a:rPr lang="es-MX" b="1" dirty="0" smtClean="0">
                <a:solidFill>
                  <a:schemeClr val="accent2">
                    <a:lumMod val="75000"/>
                  </a:schemeClr>
                </a:solidFill>
                <a:latin typeface="Arial" panose="020B0604020202020204" pitchFamily="34" charset="0"/>
                <a:cs typeface="Arial" panose="020B0604020202020204" pitchFamily="34" charset="0"/>
              </a:rPr>
              <a:t>Para llevar a cabo estas aspiraciones, debemos tomar la decisión de vivir de acuerdo con u sentido de responsabilidad universal, identificándonos con toda la comunidad terrestre, al igual que nuestras comunidades locales.</a:t>
            </a:r>
            <a:endParaRPr lang="es-MX" b="1" dirty="0">
              <a:solidFill>
                <a:schemeClr val="accent2">
                  <a:lumMod val="75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03120"/>
            <a:ext cx="4833257" cy="3381331"/>
          </a:xfrm>
          <a:prstGeom prst="rect">
            <a:avLst/>
          </a:prstGeom>
        </p:spPr>
      </p:pic>
    </p:spTree>
    <p:extLst>
      <p:ext uri="{BB962C8B-B14F-4D97-AF65-F5344CB8AC3E}">
        <p14:creationId xmlns:p14="http://schemas.microsoft.com/office/powerpoint/2010/main" val="2265731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accent4">
                    <a:lumMod val="75000"/>
                  </a:schemeClr>
                </a:solidFill>
                <a:latin typeface="Arial" panose="020B0604020202020204" pitchFamily="34" charset="0"/>
                <a:cs typeface="Arial" panose="020B0604020202020204" pitchFamily="34" charset="0"/>
              </a:rPr>
              <a:t>PRINCIPIOS </a:t>
            </a:r>
            <a:endParaRPr lang="es-MX" b="1" dirty="0">
              <a:solidFill>
                <a:schemeClr val="accent4">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a:buFont typeface="Wingdings" panose="05000000000000000000" pitchFamily="2" charset="2"/>
              <a:buChar char="v"/>
            </a:pPr>
            <a:r>
              <a:rPr lang="es-MX" dirty="0" smtClean="0"/>
              <a:t> </a:t>
            </a:r>
            <a:r>
              <a:rPr lang="es-MX" b="1" dirty="0" smtClean="0">
                <a:latin typeface="Arial" panose="020B0604020202020204" pitchFamily="34" charset="0"/>
                <a:cs typeface="Arial" panose="020B0604020202020204" pitchFamily="34" charset="0"/>
              </a:rPr>
              <a:t>Respeto y cuidado de la comunidad de la vida </a:t>
            </a:r>
          </a:p>
          <a:p>
            <a:pPr marL="342900" indent="-342900">
              <a:buAutoNum type="arabicPeriod"/>
            </a:pPr>
            <a:r>
              <a:rPr lang="es-MX" dirty="0" smtClean="0">
                <a:solidFill>
                  <a:schemeClr val="accent2">
                    <a:lumMod val="75000"/>
                  </a:schemeClr>
                </a:solidFill>
                <a:latin typeface="Arial" panose="020B0604020202020204" pitchFamily="34" charset="0"/>
                <a:cs typeface="Arial" panose="020B0604020202020204" pitchFamily="34" charset="0"/>
              </a:rPr>
              <a:t>Respetar la tierra y la vida en toda su diversidad.</a:t>
            </a:r>
          </a:p>
          <a:p>
            <a:pPr marL="342900" indent="-342900">
              <a:buAutoNum type="arabicPeriod"/>
            </a:pPr>
            <a:r>
              <a:rPr lang="es-MX" dirty="0" smtClean="0">
                <a:solidFill>
                  <a:schemeClr val="accent2">
                    <a:lumMod val="75000"/>
                  </a:schemeClr>
                </a:solidFill>
                <a:latin typeface="Arial" panose="020B0604020202020204" pitchFamily="34" charset="0"/>
                <a:cs typeface="Arial" panose="020B0604020202020204" pitchFamily="34" charset="0"/>
              </a:rPr>
              <a:t>Cuidar la comunidad de la vida con entendimiento, compasión y amor.</a:t>
            </a:r>
          </a:p>
          <a:p>
            <a:pPr marL="342900" indent="-342900">
              <a:buAutoNum type="arabicPeriod"/>
            </a:pPr>
            <a:r>
              <a:rPr lang="es-MX" dirty="0" smtClean="0">
                <a:solidFill>
                  <a:schemeClr val="accent2">
                    <a:lumMod val="75000"/>
                  </a:schemeClr>
                </a:solidFill>
                <a:latin typeface="Arial" panose="020B0604020202020204" pitchFamily="34" charset="0"/>
                <a:cs typeface="Arial" panose="020B0604020202020204" pitchFamily="34" charset="0"/>
              </a:rPr>
              <a:t>Construir sociedades democráticas que sean justas, participativas, sostenibles y pacificas.</a:t>
            </a:r>
          </a:p>
          <a:p>
            <a:pPr marL="342900" indent="-342900">
              <a:buAutoNum type="arabicPeriod"/>
            </a:pPr>
            <a:r>
              <a:rPr lang="es-MX" dirty="0" smtClean="0">
                <a:solidFill>
                  <a:schemeClr val="accent2">
                    <a:lumMod val="75000"/>
                  </a:schemeClr>
                </a:solidFill>
                <a:latin typeface="Arial" panose="020B0604020202020204" pitchFamily="34" charset="0"/>
                <a:cs typeface="Arial" panose="020B0604020202020204" pitchFamily="34" charset="0"/>
              </a:rPr>
              <a:t>Asegurar que los frutos y la belleza de la tierra se preservan para las generaciones presentes y futuras.  </a:t>
            </a:r>
            <a:endParaRPr lang="es-MX"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129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8423" y="1423853"/>
            <a:ext cx="10058400" cy="3931920"/>
          </a:xfrm>
        </p:spPr>
        <p:txBody>
          <a:bodyPr>
            <a:normAutofit lnSpcReduction="10000"/>
          </a:bodyPr>
          <a:lstStyle/>
          <a:p>
            <a:pPr>
              <a:buFont typeface="Wingdings" panose="05000000000000000000" pitchFamily="2" charset="2"/>
              <a:buChar char="v"/>
            </a:pPr>
            <a:r>
              <a:rPr lang="es-MX" dirty="0" smtClean="0"/>
              <a:t> </a:t>
            </a:r>
            <a:r>
              <a:rPr lang="es-MX" b="1" dirty="0" smtClean="0">
                <a:latin typeface="Arial" panose="020B0604020202020204" pitchFamily="34" charset="0"/>
                <a:cs typeface="Arial" panose="020B0604020202020204" pitchFamily="34" charset="0"/>
              </a:rPr>
              <a:t>Integridad ecológica </a:t>
            </a: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5. Proteger y restaurar la integridad de los sistemas ecológicos de la tierra, con especial preocupación por la diversidad biológica y los procesos naturales que sustentan la vida.</a:t>
            </a: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6. Evitar dañar, como el mejor método de protección ambiental y cuando el conocimiento sea limitado, proceder con precaución.</a:t>
            </a: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7. Adoptar patrones de producción, consumo y reproducción que salvaguarden las capacidades regenerativas de la tierra, los derechos humanos y el bienestar comunitario.</a:t>
            </a: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8. Impulsar el estudio de la sostenibilidad ecológica y promover el intercambio abierto y la extensa aplicación del conocimiento adquirido.</a:t>
            </a:r>
            <a:endParaRPr lang="es-MX"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763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7612" y="1463040"/>
            <a:ext cx="10058400" cy="4572000"/>
          </a:xfrm>
        </p:spPr>
        <p:txBody>
          <a:bodyPr>
            <a:normAutofit lnSpcReduction="10000"/>
          </a:bodyPr>
          <a:lstStyle/>
          <a:p>
            <a:pPr>
              <a:buFont typeface="Wingdings" panose="05000000000000000000" pitchFamily="2" charset="2"/>
              <a:buChar char="v"/>
            </a:pPr>
            <a:r>
              <a:rPr lang="es-MX" dirty="0" smtClean="0"/>
              <a:t> </a:t>
            </a:r>
            <a:r>
              <a:rPr lang="es-MX" b="1" dirty="0" smtClean="0">
                <a:latin typeface="Arial" panose="020B0604020202020204" pitchFamily="34" charset="0"/>
                <a:cs typeface="Arial" panose="020B0604020202020204" pitchFamily="34" charset="0"/>
              </a:rPr>
              <a:t>Justicia social y económica </a:t>
            </a:r>
          </a:p>
          <a:p>
            <a:pPr>
              <a:buFont typeface="Wingdings" panose="05000000000000000000" pitchFamily="2" charset="2"/>
              <a:buChar char="v"/>
            </a:pPr>
            <a:endParaRPr lang="es-MX" b="1" dirty="0">
              <a:latin typeface="Arial" panose="020B0604020202020204" pitchFamily="34" charset="0"/>
              <a:cs typeface="Arial" panose="020B0604020202020204" pitchFamily="34" charset="0"/>
            </a:endParaRPr>
          </a:p>
          <a:p>
            <a:pPr marL="0" indent="0">
              <a:buNone/>
            </a:pPr>
            <a:r>
              <a:rPr lang="es-MX" b="1" dirty="0">
                <a:solidFill>
                  <a:schemeClr val="accent2">
                    <a:lumMod val="75000"/>
                  </a:schemeClr>
                </a:solidFill>
                <a:latin typeface="Arial" panose="020B0604020202020204" pitchFamily="34" charset="0"/>
                <a:cs typeface="Arial" panose="020B0604020202020204" pitchFamily="34" charset="0"/>
              </a:rPr>
              <a:t>9</a:t>
            </a:r>
            <a:r>
              <a:rPr lang="es-MX" b="1" dirty="0" smtClean="0">
                <a:solidFill>
                  <a:schemeClr val="accent2">
                    <a:lumMod val="75000"/>
                  </a:schemeClr>
                </a:solidFill>
                <a:latin typeface="Arial" panose="020B0604020202020204" pitchFamily="34" charset="0"/>
                <a:cs typeface="Arial" panose="020B0604020202020204" pitchFamily="34" charset="0"/>
              </a:rPr>
              <a:t>. Erradicar la pobreza como un imperio ético, social y ambiental.</a:t>
            </a: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10. Asegurar que las actividades e instituciones económicas, a todo nivel, promuevan el desarrollo humano de forma equitativa y sostenible.</a:t>
            </a:r>
          </a:p>
          <a:p>
            <a:pPr marL="0" indent="0">
              <a:buNone/>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11. Afirmar la igualdad y equidad de genero como prerrequisitos para el desarrollo sustentable y asegurar el acceso universal a la educación, el cuidado de la salud y la oportunidad económica. </a:t>
            </a:r>
          </a:p>
          <a:p>
            <a:pPr marL="0" indent="0">
              <a:buNone/>
            </a:pPr>
            <a:endParaRPr lang="es-MX"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s-MX" b="1" dirty="0" smtClean="0">
                <a:solidFill>
                  <a:schemeClr val="accent2">
                    <a:lumMod val="75000"/>
                  </a:schemeClr>
                </a:solidFill>
                <a:latin typeface="Arial" panose="020B0604020202020204" pitchFamily="34" charset="0"/>
                <a:cs typeface="Arial" panose="020B0604020202020204" pitchFamily="34" charset="0"/>
              </a:rPr>
              <a:t>12. Defender el derecho , de todos, sin discriminación, a un entorno natural y social que apoye la dignidad humana, la salud física y el bienestar espiritual, con especial atención a los derechos de los pueblos indígenas y las minorías.</a:t>
            </a:r>
          </a:p>
          <a:p>
            <a:pPr marL="342900" indent="-342900">
              <a:buFont typeface="+mj-lt"/>
              <a:buAutoNum type="arabicPeriod"/>
            </a:pPr>
            <a:endParaRPr lang="es-MX" b="1"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s-MX"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64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1486" y="1436914"/>
            <a:ext cx="10058400" cy="3931920"/>
          </a:xfrm>
        </p:spPr>
        <p:txBody>
          <a:bodyPr/>
          <a:lstStyle/>
          <a:p>
            <a:pPr>
              <a:buFont typeface="Wingdings" panose="05000000000000000000" pitchFamily="2" charset="2"/>
              <a:buChar char="v"/>
            </a:pPr>
            <a:r>
              <a:rPr lang="es-MX" b="1" dirty="0" smtClean="0"/>
              <a:t> Democracia, no violencia y paz </a:t>
            </a:r>
          </a:p>
          <a:p>
            <a:pPr>
              <a:buFont typeface="Wingdings" panose="05000000000000000000" pitchFamily="2" charset="2"/>
              <a:buChar char="v"/>
            </a:pPr>
            <a:endParaRPr lang="es-MX" b="1" dirty="0" smtClean="0"/>
          </a:p>
          <a:p>
            <a:pPr marL="0" indent="0">
              <a:buNone/>
            </a:pPr>
            <a:r>
              <a:rPr lang="es-MX" b="1" dirty="0" smtClean="0">
                <a:solidFill>
                  <a:schemeClr val="accent2">
                    <a:lumMod val="75000"/>
                  </a:schemeClr>
                </a:solidFill>
              </a:rPr>
              <a:t>13. Fortalecer las instituciones democráticas en todos los niveles y brindar transparencia y rendimiento de cuentas en la gobernabilidad, participación inclusiva en la toma de decisiones y acceso a la justicia.</a:t>
            </a:r>
          </a:p>
          <a:p>
            <a:pPr marL="0" indent="0">
              <a:buNone/>
            </a:pPr>
            <a:r>
              <a:rPr lang="es-MX" b="1" dirty="0" smtClean="0">
                <a:solidFill>
                  <a:schemeClr val="accent2">
                    <a:lumMod val="75000"/>
                  </a:schemeClr>
                </a:solidFill>
              </a:rPr>
              <a:t>14. Integrar en la educación formal y en el aprendizaje a lo largo de la vida, las habilidades, el conocimiento y los valores necesario para un modo de vida sostenible.</a:t>
            </a:r>
          </a:p>
          <a:p>
            <a:pPr marL="0" indent="0">
              <a:buNone/>
            </a:pPr>
            <a:r>
              <a:rPr lang="es-MX" b="1" dirty="0" smtClean="0">
                <a:solidFill>
                  <a:schemeClr val="accent2">
                    <a:lumMod val="75000"/>
                  </a:schemeClr>
                </a:solidFill>
              </a:rPr>
              <a:t>15. Tratar a todos los seres vivos con respeto y consideración.</a:t>
            </a:r>
          </a:p>
          <a:p>
            <a:pPr marL="0" indent="0">
              <a:buNone/>
            </a:pPr>
            <a:r>
              <a:rPr lang="es-MX" b="1" dirty="0" smtClean="0">
                <a:solidFill>
                  <a:schemeClr val="accent2">
                    <a:lumMod val="75000"/>
                  </a:schemeClr>
                </a:solidFill>
              </a:rPr>
              <a:t>16. Promover una cultura </a:t>
            </a:r>
            <a:r>
              <a:rPr lang="es-MX" b="1" smtClean="0">
                <a:solidFill>
                  <a:schemeClr val="accent2">
                    <a:lumMod val="75000"/>
                  </a:schemeClr>
                </a:solidFill>
              </a:rPr>
              <a:t>de tolerancia</a:t>
            </a:r>
            <a:r>
              <a:rPr lang="es-MX" b="1" dirty="0" smtClean="0">
                <a:solidFill>
                  <a:schemeClr val="accent2">
                    <a:lumMod val="75000"/>
                  </a:schemeClr>
                </a:solidFill>
              </a:rPr>
              <a:t>, no violencia </a:t>
            </a:r>
            <a:r>
              <a:rPr lang="es-MX" b="1" smtClean="0">
                <a:solidFill>
                  <a:schemeClr val="accent2">
                    <a:lumMod val="75000"/>
                  </a:schemeClr>
                </a:solidFill>
              </a:rPr>
              <a:t>y paz. </a:t>
            </a:r>
            <a:endParaRPr lang="es-MX" b="1" dirty="0">
              <a:solidFill>
                <a:schemeClr val="accent2">
                  <a:lumMod val="75000"/>
                </a:schemeClr>
              </a:solidFill>
            </a:endParaRPr>
          </a:p>
        </p:txBody>
      </p:sp>
    </p:spTree>
    <p:extLst>
      <p:ext uri="{BB962C8B-B14F-4D97-AF65-F5344CB8AC3E}">
        <p14:creationId xmlns:p14="http://schemas.microsoft.com/office/powerpoint/2010/main" val="123125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2291" y="776614"/>
            <a:ext cx="7027101" cy="5433791"/>
          </a:xfrm>
        </p:spPr>
        <p:txBody>
          <a:bodyPr>
            <a:normAutofit/>
          </a:bodyPr>
          <a:lstStyle/>
          <a:p>
            <a:pPr marL="342900" indent="-342900">
              <a:buFont typeface="+mj-lt"/>
              <a:buAutoNum type="alphaLcParenR"/>
            </a:pPr>
            <a:r>
              <a:rPr lang="es-MX" sz="2000" b="1" dirty="0" smtClean="0">
                <a:solidFill>
                  <a:schemeClr val="accent6">
                    <a:lumMod val="50000"/>
                  </a:schemeClr>
                </a:solidFill>
                <a:latin typeface="Arial" panose="020B0604020202020204" pitchFamily="34" charset="0"/>
                <a:cs typeface="Arial" panose="020B0604020202020204" pitchFamily="34" charset="0"/>
              </a:rPr>
              <a:t>Desarrollo</a:t>
            </a:r>
            <a:r>
              <a:rPr lang="es-MX" b="1" dirty="0" smtClean="0">
                <a:solidFill>
                  <a:schemeClr val="accent6">
                    <a:lumMod val="50000"/>
                  </a:schemeClr>
                </a:solidFill>
                <a:latin typeface="Arial" panose="020B0604020202020204" pitchFamily="34" charset="0"/>
                <a:cs typeface="Arial" panose="020B0604020202020204" pitchFamily="34" charset="0"/>
              </a:rPr>
              <a:t> sustentable</a:t>
            </a:r>
          </a:p>
          <a:p>
            <a:pPr marL="0" indent="0" algn="just">
              <a:buNone/>
            </a:pPr>
            <a:r>
              <a:rPr lang="es-MX" b="1" dirty="0" smtClean="0">
                <a:solidFill>
                  <a:schemeClr val="accent6">
                    <a:lumMod val="50000"/>
                  </a:schemeClr>
                </a:solidFill>
                <a:latin typeface="Arial" panose="020B0604020202020204" pitchFamily="34" charset="0"/>
                <a:cs typeface="Arial" panose="020B0604020202020204" pitchFamily="34" charset="0"/>
              </a:rPr>
              <a:t> </a:t>
            </a:r>
            <a:r>
              <a:rPr lang="es-MX" b="1" dirty="0" smtClean="0">
                <a:solidFill>
                  <a:srgbClr val="00B0F0"/>
                </a:solidFill>
                <a:latin typeface="Arial" panose="020B0604020202020204" pitchFamily="34" charset="0"/>
                <a:cs typeface="Arial" panose="020B0604020202020204" pitchFamily="34" charset="0"/>
              </a:rPr>
              <a:t>PRINCIPIO 1. </a:t>
            </a:r>
            <a:r>
              <a:rPr lang="es-MX" b="1" dirty="0"/>
              <a:t>Los seres humanos constituyen el centro de las preocupaciones relacionadas con el desarrollo sostenible. Tienen derecho a una vida saludable y productiva en armonía con la naturaleza</a:t>
            </a:r>
            <a:r>
              <a:rPr lang="es-MX" b="1" dirty="0" smtClean="0"/>
              <a:t>.</a:t>
            </a:r>
          </a:p>
          <a:p>
            <a:pPr marL="0" indent="0" algn="just">
              <a:buNone/>
            </a:pPr>
            <a:r>
              <a:rPr lang="es-MX" b="1" dirty="0" smtClean="0">
                <a:solidFill>
                  <a:srgbClr val="FFC000"/>
                </a:solidFill>
                <a:latin typeface="Arial" panose="020B0604020202020204" pitchFamily="34" charset="0"/>
                <a:cs typeface="Arial" panose="020B0604020202020204" pitchFamily="34" charset="0"/>
              </a:rPr>
              <a:t> </a:t>
            </a:r>
            <a:r>
              <a:rPr lang="es-MX" b="1" dirty="0" smtClean="0">
                <a:solidFill>
                  <a:srgbClr val="00B0F0"/>
                </a:solidFill>
                <a:latin typeface="Arial" panose="020B0604020202020204" pitchFamily="34" charset="0"/>
                <a:cs typeface="Arial" panose="020B0604020202020204" pitchFamily="34" charset="0"/>
              </a:rPr>
              <a:t>PRINCIPIO 3. </a:t>
            </a:r>
            <a:r>
              <a:rPr lang="es-MX" b="1" dirty="0"/>
              <a:t>El derecho al desarrollo debe ejercerse en forma tal que responda equitativamente a las necesidades de desarrollo y ambientales de las generaciones presentes y futuras</a:t>
            </a:r>
            <a:r>
              <a:rPr lang="es-MX" b="1" dirty="0" smtClean="0"/>
              <a:t>.</a:t>
            </a:r>
          </a:p>
          <a:p>
            <a:pPr marL="0" indent="0" algn="just">
              <a:buNone/>
            </a:pPr>
            <a:r>
              <a:rPr lang="es-MX" b="1" dirty="0">
                <a:solidFill>
                  <a:srgbClr val="00B0F0"/>
                </a:solidFill>
                <a:latin typeface="Arial" panose="020B0604020202020204" pitchFamily="34" charset="0"/>
                <a:cs typeface="Arial" panose="020B0604020202020204" pitchFamily="34" charset="0"/>
              </a:rPr>
              <a:t> </a:t>
            </a:r>
            <a:r>
              <a:rPr lang="es-MX" b="1" dirty="0" smtClean="0">
                <a:solidFill>
                  <a:srgbClr val="00B0F0"/>
                </a:solidFill>
                <a:latin typeface="Arial" panose="020B0604020202020204" pitchFamily="34" charset="0"/>
                <a:cs typeface="Arial" panose="020B0604020202020204" pitchFamily="34" charset="0"/>
              </a:rPr>
              <a:t>PRINCIPIO 4. </a:t>
            </a:r>
            <a:r>
              <a:rPr lang="es-MX" b="1" dirty="0"/>
              <a:t>A fin de alcanzar el desarrollo sostenible, la protección del medio ambiente deberá constituir parte integrante del proceso de desarrollo y no podrá considerarse en forma aislada</a:t>
            </a:r>
            <a:r>
              <a:rPr lang="es-MX" b="1" dirty="0" smtClean="0"/>
              <a:t>.</a:t>
            </a:r>
          </a:p>
        </p:txBody>
      </p:sp>
      <p:pic>
        <p:nvPicPr>
          <p:cNvPr id="5" name="Imagen 4"/>
          <p:cNvPicPr>
            <a:picLocks noChangeAspect="1"/>
          </p:cNvPicPr>
          <p:nvPr/>
        </p:nvPicPr>
        <p:blipFill>
          <a:blip r:embed="rId2"/>
          <a:stretch>
            <a:fillRect/>
          </a:stretch>
        </p:blipFill>
        <p:spPr>
          <a:xfrm>
            <a:off x="8129391" y="1248949"/>
            <a:ext cx="3494761" cy="3494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778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7030" y="676406"/>
            <a:ext cx="7077206" cy="5774498"/>
          </a:xfrm>
        </p:spPr>
        <p:txBody>
          <a:bodyPr/>
          <a:lstStyle/>
          <a:p>
            <a:pPr marL="0" indent="0">
              <a:buNone/>
            </a:pPr>
            <a:r>
              <a:rPr lang="es-MX" sz="2000" b="1" dirty="0">
                <a:solidFill>
                  <a:schemeClr val="accent5">
                    <a:lumMod val="50000"/>
                  </a:schemeClr>
                </a:solidFill>
                <a:latin typeface="Arial" panose="020B0604020202020204" pitchFamily="34" charset="0"/>
                <a:cs typeface="Arial" panose="020B0604020202020204" pitchFamily="34" charset="0"/>
              </a:rPr>
              <a:t>B) Cooperación internacional</a:t>
            </a:r>
          </a:p>
          <a:p>
            <a:pPr marL="0" indent="0" algn="just">
              <a:buNone/>
            </a:pPr>
            <a:r>
              <a:rPr lang="es-MX" b="1" dirty="0">
                <a:solidFill>
                  <a:srgbClr val="00B0F0"/>
                </a:solidFill>
                <a:latin typeface="Arial" panose="020B0604020202020204" pitchFamily="34" charset="0"/>
                <a:cs typeface="Arial" panose="020B0604020202020204" pitchFamily="34" charset="0"/>
              </a:rPr>
              <a:t>PRINCIPIO 7. </a:t>
            </a:r>
            <a:r>
              <a:rPr lang="es-MX" b="1" dirty="0"/>
              <a:t>Los Estados deberán cooperar con espíritu de solidaridad mundial para conservar, proteger y restablecer la salud y la integridad del ecosistema de la Tierra.</a:t>
            </a:r>
            <a:endParaRPr lang="es-MX" b="1" dirty="0">
              <a:solidFill>
                <a:srgbClr val="00B0F0"/>
              </a:solidFill>
              <a:latin typeface="Arial" panose="020B0604020202020204" pitchFamily="34" charset="0"/>
              <a:cs typeface="Arial" panose="020B0604020202020204" pitchFamily="34" charset="0"/>
            </a:endParaRPr>
          </a:p>
          <a:p>
            <a:pPr marL="0" indent="0" algn="just">
              <a:buNone/>
            </a:pPr>
            <a:r>
              <a:rPr lang="es-MX" b="1" dirty="0">
                <a:solidFill>
                  <a:srgbClr val="00B0F0"/>
                </a:solidFill>
                <a:latin typeface="Arial" panose="020B0604020202020204" pitchFamily="34" charset="0"/>
                <a:cs typeface="Arial" panose="020B0604020202020204" pitchFamily="34" charset="0"/>
              </a:rPr>
              <a:t>PRINCIPIO 6. </a:t>
            </a:r>
            <a:r>
              <a:rPr lang="es-MX" b="1" dirty="0" smtClean="0"/>
              <a:t>Se </a:t>
            </a:r>
            <a:r>
              <a:rPr lang="es-MX" b="1" dirty="0"/>
              <a:t>deberá dar especial prioridad a la situación y las necesidades especiales de los países en desarrollo, en particular los países menos adelantados y los más vulnerables desde el punto de vista ambiental. </a:t>
            </a:r>
            <a:endParaRPr lang="es-MX" b="1" dirty="0">
              <a:solidFill>
                <a:srgbClr val="00B0F0"/>
              </a:solidFill>
              <a:latin typeface="Arial" panose="020B0604020202020204" pitchFamily="34" charset="0"/>
              <a:cs typeface="Arial" panose="020B0604020202020204" pitchFamily="34" charset="0"/>
            </a:endParaRP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14. </a:t>
            </a:r>
            <a:r>
              <a:rPr lang="es-MX" b="1" dirty="0" smtClean="0"/>
              <a:t>Los </a:t>
            </a:r>
            <a:r>
              <a:rPr lang="es-MX" b="1" dirty="0"/>
              <a:t>Estados deberían cooperar efectivamente para desalentar o evitar la reubicación y la transferencia a otros Estados de cualesquiera actividades y sustancias que causen degradación ambiental grave o se consideren nocivas para la salud humana</a:t>
            </a:r>
            <a:r>
              <a:rPr lang="es-MX" b="1" dirty="0" smtClean="0"/>
              <a:t>.</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5. </a:t>
            </a:r>
            <a:r>
              <a:rPr lang="es-MX" b="1" dirty="0"/>
              <a:t>Todos los Estados y todas las personas deberán cooperar en la tarea esencial de erradicar la pobreza como requisito indispensable del desarrollo </a:t>
            </a:r>
            <a:r>
              <a:rPr lang="es-MX" b="1" dirty="0" smtClean="0"/>
              <a:t>sostenible </a:t>
            </a:r>
            <a:endParaRPr lang="es-MX"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rot="2790317">
            <a:off x="7505447" y="1649584"/>
            <a:ext cx="4777815" cy="22631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2505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726510"/>
            <a:ext cx="6611655" cy="5135671"/>
          </a:xfrm>
        </p:spPr>
        <p:txBody>
          <a:bodyPr/>
          <a:lstStyle/>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18. </a:t>
            </a:r>
            <a:r>
              <a:rPr lang="es-MX" dirty="0" smtClean="0"/>
              <a:t>Los </a:t>
            </a:r>
            <a:r>
              <a:rPr lang="es-MX" dirty="0"/>
              <a:t>Estados deberán notificar inmediatamente a otros Estados de los desastres naturales u otras situaciones de emergencia que puedan producir efectos nocivos súbitos en el medio ambiente de esos Estados. La comunidad internacional deberá hacer todo lo posible por ayudar a los Estados que resulten afectados</a:t>
            </a:r>
            <a:r>
              <a:rPr lang="es-MX" dirty="0" smtClean="0"/>
              <a:t>. </a:t>
            </a:r>
            <a:endParaRPr lang="es-MX" b="1" dirty="0" smtClean="0">
              <a:solidFill>
                <a:srgbClr val="00B0F0"/>
              </a:solidFill>
              <a:latin typeface="Arial" panose="020B0604020202020204" pitchFamily="34" charset="0"/>
              <a:cs typeface="Arial" panose="020B0604020202020204" pitchFamily="34" charset="0"/>
            </a:endParaRP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19. </a:t>
            </a:r>
            <a:r>
              <a:rPr lang="es-MX" dirty="0"/>
              <a:t>Los Estados deberán proporcionar la información pertinente y notificar previamente y en forma oportuna a los Estados que posiblemente resulten afectados por actividades que puedan tener considerables efectos ambientales transfronterizos adversos</a:t>
            </a:r>
            <a:endParaRPr lang="es-MX"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rot="5136904">
            <a:off x="5652784" y="505336"/>
            <a:ext cx="5434813" cy="6346486"/>
          </a:xfrm>
          <a:prstGeom prst="rect">
            <a:avLst/>
          </a:prstGeom>
        </p:spPr>
      </p:pic>
    </p:spTree>
    <p:extLst>
      <p:ext uri="{BB962C8B-B14F-4D97-AF65-F5344CB8AC3E}">
        <p14:creationId xmlns:p14="http://schemas.microsoft.com/office/powerpoint/2010/main" val="272197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739036"/>
            <a:ext cx="10058400" cy="5296004"/>
          </a:xfrm>
        </p:spPr>
        <p:txBody>
          <a:bodyPr>
            <a:normAutofit/>
          </a:bodyPr>
          <a:lstStyle/>
          <a:p>
            <a:pPr marL="0" indent="0">
              <a:buNone/>
            </a:pPr>
            <a:r>
              <a:rPr lang="es-MX" sz="2000" b="1" dirty="0" smtClean="0">
                <a:solidFill>
                  <a:schemeClr val="accent5">
                    <a:lumMod val="50000"/>
                  </a:schemeClr>
                </a:solidFill>
                <a:latin typeface="Arial" panose="020B0604020202020204" pitchFamily="34" charset="0"/>
                <a:cs typeface="Arial" panose="020B0604020202020204" pitchFamily="34" charset="0"/>
              </a:rPr>
              <a:t>C) Rol de la ciudadanía</a:t>
            </a:r>
          </a:p>
          <a:p>
            <a:pPr marL="0" indent="0">
              <a:buNone/>
            </a:pPr>
            <a:r>
              <a:rPr lang="es-MX" b="1" dirty="0" smtClean="0">
                <a:solidFill>
                  <a:srgbClr val="00B0F0"/>
                </a:solidFill>
                <a:latin typeface="Arial" panose="020B0604020202020204" pitchFamily="34" charset="0"/>
                <a:cs typeface="Arial" panose="020B0604020202020204" pitchFamily="34" charset="0"/>
              </a:rPr>
              <a:t>PRINCIPIO 10. </a:t>
            </a:r>
            <a:endParaRPr lang="es-MX" b="1" dirty="0">
              <a:solidFill>
                <a:srgbClr val="00B0F0"/>
              </a:solidFill>
              <a:latin typeface="Arial" panose="020B0604020202020204" pitchFamily="34" charset="0"/>
              <a:cs typeface="Arial" panose="020B0604020202020204" pitchFamily="34" charset="0"/>
            </a:endParaRPr>
          </a:p>
        </p:txBody>
      </p:sp>
      <p:sp>
        <p:nvSpPr>
          <p:cNvPr id="2" name="Rectángulo 1"/>
          <p:cNvSpPr/>
          <p:nvPr/>
        </p:nvSpPr>
        <p:spPr>
          <a:xfrm>
            <a:off x="1066800" y="1664629"/>
            <a:ext cx="6096000" cy="923330"/>
          </a:xfrm>
          <a:prstGeom prst="rect">
            <a:avLst/>
          </a:prstGeom>
        </p:spPr>
        <p:txBody>
          <a:bodyPr>
            <a:spAutoFit/>
          </a:bodyPr>
          <a:lstStyle/>
          <a:p>
            <a:pPr algn="just"/>
            <a:r>
              <a:rPr lang="es-MX" b="1" dirty="0">
                <a:solidFill>
                  <a:srgbClr val="000000"/>
                </a:solidFill>
                <a:latin typeface="Arial" panose="020B0604020202020204" pitchFamily="34" charset="0"/>
              </a:rPr>
              <a:t>El mejor modo de tratar las cuestiones ambientales es con la participación de todos los ciudadanos interesados, en el nivel que corresponda.</a:t>
            </a:r>
            <a:endParaRPr lang="es-MX" b="1" dirty="0"/>
          </a:p>
        </p:txBody>
      </p:sp>
      <p:pic>
        <p:nvPicPr>
          <p:cNvPr id="4" name="Imagen 3"/>
          <p:cNvPicPr>
            <a:picLocks noChangeAspect="1"/>
          </p:cNvPicPr>
          <p:nvPr/>
        </p:nvPicPr>
        <p:blipFill>
          <a:blip r:embed="rId2"/>
          <a:stretch>
            <a:fillRect/>
          </a:stretch>
        </p:blipFill>
        <p:spPr>
          <a:xfrm>
            <a:off x="5030635" y="2910148"/>
            <a:ext cx="2948443" cy="2370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p:cNvPicPr>
            <a:picLocks noChangeAspect="1"/>
          </p:cNvPicPr>
          <p:nvPr/>
        </p:nvPicPr>
        <p:blipFill>
          <a:blip r:embed="rId3"/>
          <a:stretch>
            <a:fillRect/>
          </a:stretch>
        </p:blipFill>
        <p:spPr>
          <a:xfrm>
            <a:off x="3492632" y="3513552"/>
            <a:ext cx="1638211" cy="1767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4498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4065" y="889349"/>
            <a:ext cx="6686811" cy="4822520"/>
          </a:xfrm>
        </p:spPr>
        <p:txBody>
          <a:bodyPr/>
          <a:lstStyle/>
          <a:p>
            <a:pPr marL="0" indent="0" algn="just">
              <a:buNone/>
            </a:pPr>
            <a:r>
              <a:rPr lang="es-MX" b="1" dirty="0" smtClean="0">
                <a:solidFill>
                  <a:schemeClr val="accent5">
                    <a:lumMod val="50000"/>
                  </a:schemeClr>
                </a:solidFill>
                <a:latin typeface="Arial" panose="020B0604020202020204" pitchFamily="34" charset="0"/>
                <a:cs typeface="Arial" panose="020B0604020202020204" pitchFamily="34" charset="0"/>
              </a:rPr>
              <a:t>D) </a:t>
            </a:r>
            <a:r>
              <a:rPr lang="es-MX" sz="2000" b="1" dirty="0" smtClean="0">
                <a:solidFill>
                  <a:schemeClr val="accent5">
                    <a:lumMod val="50000"/>
                  </a:schemeClr>
                </a:solidFill>
                <a:latin typeface="Arial" panose="020B0604020202020204" pitchFamily="34" charset="0"/>
                <a:cs typeface="Arial" panose="020B0604020202020204" pitchFamily="34" charset="0"/>
              </a:rPr>
              <a:t>Responsabilidad  por daño ambiental</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2. </a:t>
            </a:r>
            <a:r>
              <a:rPr lang="es-MX" dirty="0"/>
              <a:t>De conformidad con la Carta de las Naciones Unidas y los principios del derecho internacional, los Estados tienen el derecho soberano de aprovechar sus propios recursos según sus propias políticas ambientales y de desarrollo, y la responsabilidad de velar por que las actividades realizadas dentro de su jurisdicción o bajo su control no causen daños al medio ambiente de otros Estados o de zonas que estén fuera de los límites de la </a:t>
            </a:r>
            <a:r>
              <a:rPr lang="es-MX" dirty="0" smtClean="0"/>
              <a:t>jurisdicción nacional</a:t>
            </a:r>
            <a:r>
              <a:rPr lang="es-MX" dirty="0"/>
              <a:t>.</a:t>
            </a:r>
            <a:br>
              <a:rPr lang="es-MX" dirty="0"/>
            </a:br>
            <a:r>
              <a:rPr lang="es-MX" dirty="0" smtClean="0"/>
              <a:t> </a:t>
            </a:r>
            <a:endParaRPr lang="es-MX"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910742" y="4086487"/>
            <a:ext cx="3913861" cy="22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3"/>
          <a:stretch>
            <a:fillRect/>
          </a:stretch>
        </p:blipFill>
        <p:spPr>
          <a:xfrm>
            <a:off x="7730972" y="1452758"/>
            <a:ext cx="3880059" cy="3357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9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726510"/>
            <a:ext cx="7363216" cy="1916482"/>
          </a:xfrm>
        </p:spPr>
        <p:txBody>
          <a:bodyPr>
            <a:normAutofit/>
          </a:bodyPr>
          <a:lstStyle/>
          <a:p>
            <a:pPr marL="0" indent="0">
              <a:buNone/>
            </a:pPr>
            <a:r>
              <a:rPr lang="es-MX" sz="2000" b="1" dirty="0" smtClean="0">
                <a:solidFill>
                  <a:schemeClr val="accent5">
                    <a:lumMod val="50000"/>
                  </a:schemeClr>
                </a:solidFill>
                <a:latin typeface="Arial" panose="020B0604020202020204" pitchFamily="34" charset="0"/>
                <a:cs typeface="Arial" panose="020B0604020202020204" pitchFamily="34" charset="0"/>
              </a:rPr>
              <a:t>E) Preocupación</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15. </a:t>
            </a:r>
            <a:r>
              <a:rPr lang="es-MX" sz="2000" dirty="0"/>
              <a:t>Con el fin de proteger el medio ambiente, los Estados deberán aplicar ampliamente el criterio de precaución conforme a sus capacidades. </a:t>
            </a:r>
            <a:endParaRPr lang="es-MX" sz="2000"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434100" y="2362668"/>
            <a:ext cx="5505320" cy="3672372"/>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3"/>
          <a:stretch>
            <a:fillRect/>
          </a:stretch>
        </p:blipFill>
        <p:spPr>
          <a:xfrm rot="4791214">
            <a:off x="7789253" y="1961578"/>
            <a:ext cx="4739657" cy="26648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9760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1145" y="688931"/>
            <a:ext cx="7440460" cy="2592888"/>
          </a:xfrm>
        </p:spPr>
        <p:txBody>
          <a:bodyPr>
            <a:normAutofit fontScale="92500"/>
          </a:bodyPr>
          <a:lstStyle/>
          <a:p>
            <a:pPr marL="0" indent="0">
              <a:buNone/>
            </a:pPr>
            <a:r>
              <a:rPr lang="es-MX" sz="2000" b="1" dirty="0" smtClean="0">
                <a:solidFill>
                  <a:schemeClr val="accent5">
                    <a:lumMod val="50000"/>
                  </a:schemeClr>
                </a:solidFill>
                <a:latin typeface="Arial" panose="020B0604020202020204" pitchFamily="34" charset="0"/>
                <a:cs typeface="Arial" panose="020B0604020202020204" pitchFamily="34" charset="0"/>
              </a:rPr>
              <a:t>F) Internalización de los costos ambientales</a:t>
            </a:r>
          </a:p>
          <a:p>
            <a:pPr marL="0" indent="0" algn="just">
              <a:buNone/>
            </a:pPr>
            <a:r>
              <a:rPr lang="es-MX" b="1" dirty="0" smtClean="0">
                <a:solidFill>
                  <a:srgbClr val="00B0F0"/>
                </a:solidFill>
                <a:latin typeface="Arial" panose="020B0604020202020204" pitchFamily="34" charset="0"/>
                <a:cs typeface="Arial" panose="020B0604020202020204" pitchFamily="34" charset="0"/>
              </a:rPr>
              <a:t>PRINCIPIO 16. </a:t>
            </a:r>
            <a:r>
              <a:rPr lang="es-MX" dirty="0"/>
              <a:t>Las autoridades nacionales deberían procurar fomentar la internalización de los costos ambientales y el uso de instrumentos económicos, teniendo en cuenta el criterio de que el que contamina debe, en PRINCIPIO, cargar con los costos de la contaminación, teniendo debidamente en cuenta el interés público y sin distorsionar el comercio ni las inversiones internacionales.</a:t>
            </a:r>
            <a:br>
              <a:rPr lang="es-MX" dirty="0"/>
            </a:br>
            <a:r>
              <a:rPr lang="es-MX" dirty="0"/>
              <a:t/>
            </a:r>
            <a:br>
              <a:rPr lang="es-MX" dirty="0"/>
            </a:br>
            <a:endParaRPr lang="es-MX" b="1" dirty="0">
              <a:solidFill>
                <a:srgbClr val="00B0F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991605" y="1248101"/>
            <a:ext cx="3641899" cy="368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p:cNvPicPr>
            <a:picLocks noChangeAspect="1"/>
          </p:cNvPicPr>
          <p:nvPr/>
        </p:nvPicPr>
        <p:blipFill>
          <a:blip r:embed="rId3"/>
          <a:stretch>
            <a:fillRect/>
          </a:stretch>
        </p:blipFill>
        <p:spPr>
          <a:xfrm>
            <a:off x="1768584" y="3091678"/>
            <a:ext cx="4494430" cy="2982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9056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675</TotalTime>
  <Words>1904</Words>
  <Application>Microsoft Office PowerPoint</Application>
  <PresentationFormat>Panorámica</PresentationFormat>
  <Paragraphs>114</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Century Gothic</vt:lpstr>
      <vt:lpstr>Garamond</vt:lpstr>
      <vt:lpstr>Wingdings</vt:lpstr>
      <vt:lpstr>Savon</vt:lpstr>
      <vt:lpstr>río de Janeiro  1992</vt:lpstr>
      <vt:lpstr>CUMBRE DE LA TIERRA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CARTA DE LA TIERRA</vt:lpstr>
      <vt:lpstr>Presentación de PowerPoint</vt:lpstr>
      <vt:lpstr>PREAMBULO</vt:lpstr>
      <vt:lpstr>LA TIERRA, NUESTRO HOGAR </vt:lpstr>
      <vt:lpstr>LA SITUACION GLOBAL </vt:lpstr>
      <vt:lpstr>LOS RETOS VENIDEROS </vt:lpstr>
      <vt:lpstr>RESPOSABILIDAD UNIVERSAL </vt:lpstr>
      <vt:lpstr>PRINCIPIOS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río de Janeiro  1992</dc:title>
  <dc:creator>USER</dc:creator>
  <cp:lastModifiedBy>Marco</cp:lastModifiedBy>
  <cp:revision>40</cp:revision>
  <dcterms:created xsi:type="dcterms:W3CDTF">2019-10-14T23:21:55Z</dcterms:created>
  <dcterms:modified xsi:type="dcterms:W3CDTF">2019-10-16T16:39:15Z</dcterms:modified>
</cp:coreProperties>
</file>