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64" r:id="rId5"/>
    <p:sldId id="265" r:id="rId6"/>
    <p:sldId id="268" r:id="rId7"/>
    <p:sldId id="266" r:id="rId8"/>
    <p:sldId id="267" r:id="rId9"/>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2" d="100"/>
          <a:sy n="42" d="100"/>
        </p:scale>
        <p:origin x="72" y="756"/>
      </p:cViewPr>
      <p:guideLst>
        <p:guide pos="3839"/>
        <p:guide orient="horz" pos="2160"/>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F483FAA6-1C6F-4304-97D9-80FC75AADF86}" type="datetime1">
              <a:rPr lang="es-ES" smtClean="0"/>
              <a:t>16/10/2019</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es-ES" smtClean="0"/>
              <a:pPr algn="r" rtl="0"/>
              <a:t>‹Nº›</a:t>
            </a:fld>
            <a:endParaRPr lang="es-ES"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15728C-820A-4372-A9B6-9A10B49BCF4A}" type="datetime1">
              <a:rPr lang="es-ES" noProof="0" smtClean="0"/>
              <a:pPr/>
              <a:t>16/10/2019</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es-ES" noProof="0" smtClean="0"/>
              <a:pPr/>
              <a:t>‹Nº›</a:t>
            </a:fld>
            <a:endParaRPr lang="es-ES" noProof="0"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74812" y="1524000"/>
            <a:ext cx="8839201" cy="3200400"/>
          </a:xfrm>
        </p:spPr>
        <p:txBody>
          <a:bodyPr rtlCol="0">
            <a:noAutofit/>
          </a:bodyPr>
          <a:lstStyle>
            <a:lvl1pPr algn="l" rtl="0">
              <a:lnSpc>
                <a:spcPct val="90000"/>
              </a:lnSpc>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alternativa con leyenda">
    <p:spTree>
      <p:nvGrpSpPr>
        <p:cNvPr id="1" name=""/>
        <p:cNvGrpSpPr/>
        <p:nvPr/>
      </p:nvGrpSpPr>
      <p:grpSpPr>
        <a:xfrm>
          <a:off x="0" y="0"/>
          <a:ext cx="0" cy="0"/>
          <a:chOff x="0" y="0"/>
          <a:chExt cx="0" cy="0"/>
        </a:xfrm>
      </p:grpSpPr>
      <p:sp>
        <p:nvSpPr>
          <p:cNvPr id="10" name="Rectángulo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Rectángulo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C02B1484-D447-4C32-8F0C-7AB91D81757C}" type="datetime1">
              <a:rPr lang="es-ES" noProof="0" smtClean="0"/>
              <a:pPr/>
              <a:t>16/10/2019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295C98EF-2ED2-458F-9A3F-8DFE0709A797}" type="datetime1">
              <a:rPr lang="es-ES" noProof="0" smtClean="0"/>
              <a:pPr/>
              <a:t>16/10/2019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75812" y="685801"/>
            <a:ext cx="1219201" cy="54864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3" y="685800"/>
            <a:ext cx="8153399"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FA633A34-8A09-41A0-9514-FE043CF66A39}" type="datetime1">
              <a:rPr lang="es-ES" noProof="0" smtClean="0"/>
              <a:pPr/>
              <a:t>16/10/2019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922A927E-46EB-41D9-955C-E17FF86F0C6A}" type="datetime1">
              <a:rPr lang="es-ES" noProof="0" smtClean="0"/>
              <a:pPr/>
              <a:t>16/10/2019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77688394-74F5-4B5A-A03D-43B89D6C22DA}" type="datetime1">
              <a:rPr lang="es-ES" noProof="0" smtClean="0"/>
              <a:pPr/>
              <a:t>16/10/2019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1B182727-E224-43E0-B0FE-6C831AAE3A4F}" type="datetime1">
              <a:rPr lang="es-ES" noProof="0" smtClean="0"/>
              <a:pPr/>
              <a:t>16/10/2019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lvl1pPr algn="l" rtl="0">
              <a:defRPr sz="1100"/>
            </a:lvl1pPr>
          </a:lstStyle>
          <a:p>
            <a:pPr rtl="0"/>
            <a:endParaRPr lang="es-ES" noProof="0" dirty="0"/>
          </a:p>
        </p:txBody>
      </p:sp>
      <p:sp>
        <p:nvSpPr>
          <p:cNvPr id="7" name="Marcador de posición de fecha 6"/>
          <p:cNvSpPr>
            <a:spLocks noGrp="1"/>
          </p:cNvSpPr>
          <p:nvPr>
            <p:ph type="dt" sz="half" idx="10"/>
          </p:nvPr>
        </p:nvSpPr>
        <p:spPr/>
        <p:txBody>
          <a:bodyPr rtlCol="0"/>
          <a:lstStyle>
            <a:lvl1pPr algn="r" rtl="0">
              <a:defRPr sz="1100"/>
            </a:lvl1pPr>
          </a:lstStyle>
          <a:p>
            <a:fld id="{CCFEB358-0346-4C2C-9079-44FF7BEF5FA1}" type="datetime1">
              <a:rPr lang="es-ES" noProof="0" smtClean="0"/>
              <a:pPr/>
              <a:t>16/10/2019</a:t>
            </a:fld>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lvl1pPr algn="l" rtl="0">
              <a:defRPr sz="1100"/>
            </a:lvl1pPr>
          </a:lstStyle>
          <a:p>
            <a:pPr rtl="0"/>
            <a:endParaRPr lang="es-ES" noProof="0" dirty="0"/>
          </a:p>
        </p:txBody>
      </p:sp>
      <p:sp>
        <p:nvSpPr>
          <p:cNvPr id="3" name="Marcador de posición de fecha 2"/>
          <p:cNvSpPr>
            <a:spLocks noGrp="1"/>
          </p:cNvSpPr>
          <p:nvPr>
            <p:ph type="dt" sz="half" idx="10"/>
          </p:nvPr>
        </p:nvSpPr>
        <p:spPr/>
        <p:txBody>
          <a:bodyPr rtlCol="0"/>
          <a:lstStyle>
            <a:lvl1pPr algn="r" rtl="0">
              <a:defRPr sz="1100"/>
            </a:lvl1pPr>
          </a:lstStyle>
          <a:p>
            <a:fld id="{B908FD8D-EFD6-4C03-AC41-2BFEBC35861D}" type="datetime1">
              <a:rPr lang="es-ES" noProof="0" smtClean="0"/>
              <a:pPr/>
              <a:t>16/10/2019</a:t>
            </a:fld>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lvl1pPr algn="l" rtl="0">
              <a:defRPr sz="1100"/>
            </a:lvl1pPr>
          </a:lstStyle>
          <a:p>
            <a:pPr rtl="0"/>
            <a:endParaRPr lang="es-ES" noProof="0" dirty="0"/>
          </a:p>
        </p:txBody>
      </p:sp>
      <p:sp>
        <p:nvSpPr>
          <p:cNvPr id="2" name="Marcador de posición de fecha 1"/>
          <p:cNvSpPr>
            <a:spLocks noGrp="1"/>
          </p:cNvSpPr>
          <p:nvPr>
            <p:ph type="dt" sz="half" idx="10"/>
          </p:nvPr>
        </p:nvSpPr>
        <p:spPr/>
        <p:txBody>
          <a:bodyPr rtlCol="0"/>
          <a:lstStyle>
            <a:lvl1pPr algn="r" rtl="0">
              <a:defRPr sz="1100"/>
            </a:lvl1pPr>
          </a:lstStyle>
          <a:p>
            <a:fld id="{993DA535-F841-4839-9C19-57A12BDD2B79}" type="datetime1">
              <a:rPr lang="es-ES" noProof="0" smtClean="0"/>
              <a:pPr/>
              <a:t>16/10/2019</a:t>
            </a:fld>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10" name="Rectángulo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Rectángulo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3" name="Marcador de posición de contenido 2"/>
          <p:cNvSpPr>
            <a:spLocks noGrp="1"/>
          </p:cNvSpPr>
          <p:nvPr>
            <p:ph idx="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6C9315FE-5733-4A82-B109-05C82DE95611}" type="datetime1">
              <a:rPr lang="es-ES" noProof="0" smtClean="0"/>
              <a:pPr/>
              <a:t>16/10/2019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2" name="Rectángulo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3" name="Rectángulo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4BFCFCB7-790B-4EF5-B738-642D51BC8E62}" type="datetime1">
              <a:rPr lang="es-ES" noProof="0" smtClean="0"/>
              <a:pPr/>
              <a:t>16/10/2019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F4012940-A9AA-44C1-B876-7D3272053AC1}" type="datetime1">
              <a:rPr lang="es-ES" noProof="0" smtClean="0"/>
              <a:pPr/>
              <a:t>16/10/2019</a:t>
            </a:fld>
            <a:endParaRPr lang="es-ES" noProof="0" dirty="0"/>
          </a:p>
        </p:txBody>
      </p:sp>
      <p:sp>
        <p:nvSpPr>
          <p:cNvPr id="6" name="Marcador de posición de número de diapositiva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Convención Marco de las Naciones </a:t>
            </a:r>
            <a:r>
              <a:rPr lang="es-MX" dirty="0"/>
              <a:t>U</a:t>
            </a:r>
            <a:r>
              <a:rPr lang="es-MX" dirty="0" smtClean="0"/>
              <a:t>nidas </a:t>
            </a:r>
            <a:endParaRPr lang="es-MX" dirty="0"/>
          </a:p>
        </p:txBody>
      </p:sp>
      <p:sp>
        <p:nvSpPr>
          <p:cNvPr id="3" name="Marcador de contenido 2"/>
          <p:cNvSpPr>
            <a:spLocks noGrp="1"/>
          </p:cNvSpPr>
          <p:nvPr>
            <p:ph idx="1"/>
          </p:nvPr>
        </p:nvSpPr>
        <p:spPr>
          <a:xfrm>
            <a:off x="1278884" y="2276872"/>
            <a:ext cx="9601198" cy="1296144"/>
          </a:xfrm>
        </p:spPr>
        <p:txBody>
          <a:bodyPr/>
          <a:lstStyle/>
          <a:p>
            <a:r>
              <a:rPr lang="es-MX" dirty="0"/>
              <a:t>Ratificada por los 33 países de América Latina y el Caribe, la Convención Marco de las Naciones Unidas sobre el Cambio Climático entró en vigor en marzo de </a:t>
            </a:r>
            <a:r>
              <a:rPr lang="es-MX" dirty="0" smtClean="0"/>
              <a:t>1994</a:t>
            </a:r>
            <a:endParaRPr lang="es-MX" dirty="0"/>
          </a:p>
        </p:txBody>
      </p:sp>
      <p:pic>
        <p:nvPicPr>
          <p:cNvPr id="4" name="Imagen 3"/>
          <p:cNvPicPr>
            <a:picLocks noChangeAspect="1"/>
          </p:cNvPicPr>
          <p:nvPr/>
        </p:nvPicPr>
        <p:blipFill>
          <a:blip r:embed="rId2"/>
          <a:stretch>
            <a:fillRect/>
          </a:stretch>
        </p:blipFill>
        <p:spPr>
          <a:xfrm>
            <a:off x="4802947" y="3573016"/>
            <a:ext cx="2553072" cy="2553072"/>
          </a:xfrm>
          <a:prstGeom prst="rect">
            <a:avLst/>
          </a:prstGeom>
        </p:spPr>
      </p:pic>
    </p:spTree>
    <p:extLst>
      <p:ext uri="{BB962C8B-B14F-4D97-AF65-F5344CB8AC3E}">
        <p14:creationId xmlns:p14="http://schemas.microsoft.com/office/powerpoint/2010/main" val="7368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1884" y="692696"/>
            <a:ext cx="9601200" cy="3600400"/>
          </a:xfrm>
        </p:spPr>
        <p:txBody>
          <a:bodyPr>
            <a:normAutofit/>
          </a:bodyPr>
          <a:lstStyle/>
          <a:p>
            <a:r>
              <a:rPr lang="es-MX" dirty="0"/>
              <a:t>. El objetivo del Convenio  es  lograr la estabilización de las  concentraciones de gases de efecto invernadero en la atmósfera a un nivel que impida interferencias </a:t>
            </a:r>
            <a:r>
              <a:rPr lang="es-MX" dirty="0" err="1" smtClean="0"/>
              <a:t>antropógenas</a:t>
            </a:r>
            <a:r>
              <a:rPr lang="es-MX" dirty="0" smtClean="0"/>
              <a:t> </a:t>
            </a:r>
            <a:r>
              <a:rPr lang="es-MX" dirty="0"/>
              <a:t>peligrosas en el sistema climático.</a:t>
            </a:r>
          </a:p>
          <a:p>
            <a:r>
              <a:rPr lang="es-MX" dirty="0" smtClean="0"/>
              <a:t>Además</a:t>
            </a:r>
            <a:r>
              <a:rPr lang="es-MX" dirty="0"/>
              <a:t>, indica que ese </a:t>
            </a:r>
            <a:r>
              <a:rPr lang="es-MX" dirty="0" smtClean="0"/>
              <a:t>nivel debe </a:t>
            </a:r>
            <a:r>
              <a:rPr lang="es-MX" dirty="0"/>
              <a:t>lograrse en un plazo suficiente para permitir que los ecosistemas se adapten naturalmente al cambio climático, asegurar que la producción de alimentos no se vea amenazada y permitir que el desarrollo económico prosiga de manera sostenible.</a:t>
            </a:r>
          </a:p>
        </p:txBody>
      </p:sp>
      <p:pic>
        <p:nvPicPr>
          <p:cNvPr id="4" name="Imagen 3"/>
          <p:cNvPicPr>
            <a:picLocks noChangeAspect="1"/>
          </p:cNvPicPr>
          <p:nvPr/>
        </p:nvPicPr>
        <p:blipFill>
          <a:blip r:embed="rId2"/>
          <a:stretch>
            <a:fillRect/>
          </a:stretch>
        </p:blipFill>
        <p:spPr>
          <a:xfrm>
            <a:off x="5446340" y="4005064"/>
            <a:ext cx="4177705" cy="2344450"/>
          </a:xfrm>
          <a:prstGeom prst="rect">
            <a:avLst/>
          </a:prstGeom>
        </p:spPr>
      </p:pic>
    </p:spTree>
    <p:extLst>
      <p:ext uri="{BB962C8B-B14F-4D97-AF65-F5344CB8AC3E}">
        <p14:creationId xmlns:p14="http://schemas.microsoft.com/office/powerpoint/2010/main" val="4107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2" y="381000"/>
            <a:ext cx="10129192" cy="1143000"/>
          </a:xfrm>
        </p:spPr>
        <p:txBody>
          <a:bodyPr>
            <a:normAutofit fontScale="90000"/>
          </a:bodyPr>
          <a:lstStyle/>
          <a:p>
            <a:r>
              <a:rPr lang="es-MX" dirty="0"/>
              <a:t/>
            </a:r>
            <a:br>
              <a:rPr lang="es-MX" dirty="0"/>
            </a:br>
            <a:endParaRPr lang="es-MX" dirty="0"/>
          </a:p>
        </p:txBody>
      </p:sp>
      <p:sp>
        <p:nvSpPr>
          <p:cNvPr id="3" name="Marcador de contenido 2"/>
          <p:cNvSpPr>
            <a:spLocks noGrp="1"/>
          </p:cNvSpPr>
          <p:nvPr>
            <p:ph idx="1"/>
          </p:nvPr>
        </p:nvSpPr>
        <p:spPr>
          <a:xfrm>
            <a:off x="1293812" y="1268760"/>
            <a:ext cx="9601200" cy="4343400"/>
          </a:xfrm>
        </p:spPr>
        <p:txBody>
          <a:bodyPr>
            <a:normAutofit lnSpcReduction="10000"/>
          </a:bodyPr>
          <a:lstStyle/>
          <a:p>
            <a:pPr marL="0" indent="0">
              <a:buNone/>
            </a:pPr>
            <a:r>
              <a:rPr lang="es-MX" dirty="0"/>
              <a:t>En la definición de este objetivo es importante destacar dos aspectos:</a:t>
            </a:r>
          </a:p>
          <a:p>
            <a:pPr marL="0" indent="0">
              <a:buNone/>
            </a:pPr>
            <a:endParaRPr lang="es-MX" dirty="0"/>
          </a:p>
          <a:p>
            <a:pPr marL="0" indent="0">
              <a:buNone/>
            </a:pPr>
            <a:r>
              <a:rPr lang="es-MX" dirty="0"/>
              <a:t>No se determinan los niveles de concentración de los GEI que se consideran interferencia </a:t>
            </a:r>
            <a:r>
              <a:rPr lang="es-MX" dirty="0" err="1"/>
              <a:t>antropógena</a:t>
            </a:r>
            <a:r>
              <a:rPr lang="es-MX" dirty="0"/>
              <a:t> peligrosa en el sistema climático, reconociéndose así que en aquel momento no existía certeza científica sobre qué se debía entender por niveles no peligrosos.</a:t>
            </a:r>
          </a:p>
          <a:p>
            <a:pPr marL="0" indent="0">
              <a:buNone/>
            </a:pPr>
            <a:r>
              <a:rPr lang="es-MX" dirty="0"/>
              <a:t>Se sugiere el hecho de que el cambio del clima es algo ya inevitable por lo cual, no sólo deben abordarse acciones preventivas (para frenar el cambio climático), sino también de adaptación a las nuevas condiciones climáticas.</a:t>
            </a:r>
          </a:p>
        </p:txBody>
      </p:sp>
    </p:spTree>
    <p:extLst>
      <p:ext uri="{BB962C8B-B14F-4D97-AF65-F5344CB8AC3E}">
        <p14:creationId xmlns:p14="http://schemas.microsoft.com/office/powerpoint/2010/main" val="10743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4" y="404664"/>
            <a:ext cx="9601200" cy="1224136"/>
          </a:xfrm>
        </p:spPr>
        <p:txBody>
          <a:bodyPr>
            <a:normAutofit/>
          </a:bodyPr>
          <a:lstStyle/>
          <a:p>
            <a:r>
              <a:rPr lang="es-MX" dirty="0"/>
              <a:t>ESTRUCTURA DE LA CMNUCC</a:t>
            </a:r>
            <a:br>
              <a:rPr lang="es-MX" dirty="0"/>
            </a:br>
            <a:endParaRPr lang="es-MX" dirty="0"/>
          </a:p>
        </p:txBody>
      </p:sp>
      <p:sp>
        <p:nvSpPr>
          <p:cNvPr id="3" name="Marcador de contenido 2"/>
          <p:cNvSpPr>
            <a:spLocks noGrp="1"/>
          </p:cNvSpPr>
          <p:nvPr>
            <p:ph idx="1"/>
          </p:nvPr>
        </p:nvSpPr>
        <p:spPr>
          <a:xfrm>
            <a:off x="1268622" y="1196752"/>
            <a:ext cx="9601200" cy="4343400"/>
          </a:xfrm>
        </p:spPr>
        <p:txBody>
          <a:bodyPr/>
          <a:lstStyle/>
          <a:p>
            <a:endParaRPr lang="es-MX" dirty="0"/>
          </a:p>
          <a:p>
            <a:r>
              <a:rPr lang="es-MX" dirty="0"/>
              <a:t>Conferencia de las Partes de la CMNUCC (COP, por sus siglas en inglés)</a:t>
            </a:r>
          </a:p>
          <a:p>
            <a:r>
              <a:rPr lang="es-MX" dirty="0"/>
              <a:t>La Conferencia de las Partes es el órgano supremo en el que se reúnen las Partes de la Convención para adoptar decisiones. La COP se reúne una vez al año desde 1995 (un año después de la entrada en vigor de la CMNUCC), tiene el mandato de revisar la implementación de la Convención y puede negociar nuevos compromisos.</a:t>
            </a:r>
          </a:p>
        </p:txBody>
      </p:sp>
      <p:pic>
        <p:nvPicPr>
          <p:cNvPr id="4" name="Imagen 3"/>
          <p:cNvPicPr>
            <a:picLocks noChangeAspect="1"/>
          </p:cNvPicPr>
          <p:nvPr/>
        </p:nvPicPr>
        <p:blipFill>
          <a:blip r:embed="rId2"/>
          <a:stretch>
            <a:fillRect/>
          </a:stretch>
        </p:blipFill>
        <p:spPr>
          <a:xfrm>
            <a:off x="4078188" y="4586173"/>
            <a:ext cx="5087888" cy="1907958"/>
          </a:xfrm>
          <a:prstGeom prst="rect">
            <a:avLst/>
          </a:prstGeom>
        </p:spPr>
      </p:pic>
    </p:spTree>
    <p:extLst>
      <p:ext uri="{BB962C8B-B14F-4D97-AF65-F5344CB8AC3E}">
        <p14:creationId xmlns:p14="http://schemas.microsoft.com/office/powerpoint/2010/main" val="380661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7828" y="1412776"/>
            <a:ext cx="10585176" cy="4752528"/>
          </a:xfrm>
        </p:spPr>
        <p:txBody>
          <a:bodyPr>
            <a:normAutofit/>
          </a:bodyPr>
          <a:lstStyle/>
          <a:p>
            <a:r>
              <a:rPr lang="es-MX" dirty="0"/>
              <a:t>La CP se encarga de </a:t>
            </a:r>
            <a:r>
              <a:rPr lang="es-MX" dirty="0" smtClean="0"/>
              <a:t>examinar </a:t>
            </a:r>
            <a:r>
              <a:rPr lang="es-MX" dirty="0"/>
              <a:t>la aplicación de la Convención y los compromisos de las Partes en función de los objetivos de la Convención, los nuevos descubrimientos científicos y la experiencia conseguida en la aplicación de las políticas relativas al cambio climático</a:t>
            </a:r>
            <a:r>
              <a:rPr lang="es-MX" dirty="0" smtClean="0"/>
              <a:t>.</a:t>
            </a:r>
          </a:p>
          <a:p>
            <a:r>
              <a:rPr lang="es-MX" dirty="0"/>
              <a:t>Una labor fundamental de la CP es examinar las comunicaciones nacionales y los inventarios de emisiones presentados por las Partes. Tomando como base esta información, la CP evalúa los efectos de las medidas adoptadas por las Partes y los progresos realizados en el logro del objetivo último de la Convención.</a:t>
            </a:r>
          </a:p>
        </p:txBody>
      </p:sp>
    </p:spTree>
    <p:extLst>
      <p:ext uri="{BB962C8B-B14F-4D97-AF65-F5344CB8AC3E}">
        <p14:creationId xmlns:p14="http://schemas.microsoft.com/office/powerpoint/2010/main" val="170389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no de madera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728_TF02801115_TF02801115.potx" id="{13F9FCDB-1BFC-4C74-9E6C-C650720F6A27}" vid="{C1D9363D-3ED9-40C9-B4E9-87E9ED2E60D9}"/>
    </a:ext>
  </a:extLst>
</a:theme>
</file>

<file path=ppt/theme/theme2.xml><?xml version="1.0" encoding="utf-8"?>
<a:theme xmlns:a="http://schemas.openxmlformats.org/drawingml/2006/main" name="Tema de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 ds:uri="4873beb7-5857-4685-be1f-d57550cc96cc"/>
    <ds:schemaRef ds:uri="http://purl.org/dc/dcmityp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naturaleza de grano de madera (pantalla panorámica)</Template>
  <TotalTime>64</TotalTime>
  <Words>388</Words>
  <Application>Microsoft Office PowerPoint</Application>
  <PresentationFormat>Personalizado</PresentationFormat>
  <Paragraphs>15</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Century</vt:lpstr>
      <vt:lpstr>Grano de madera 16x9</vt:lpstr>
      <vt:lpstr>Convención Marco de las Naciones Unidas </vt:lpstr>
      <vt:lpstr>Presentación de PowerPoint</vt:lpstr>
      <vt:lpstr> </vt:lpstr>
      <vt:lpstr>ESTRUCTURA DE LA CMNUCC </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Convención Marco de las Naciones Unidas</dc:title>
  <dc:creator>ELENA</dc:creator>
  <cp:lastModifiedBy>ELENA</cp:lastModifiedBy>
  <cp:revision>5</cp:revision>
  <dcterms:created xsi:type="dcterms:W3CDTF">2019-10-17T03:28:12Z</dcterms:created>
  <dcterms:modified xsi:type="dcterms:W3CDTF">2019-10-17T04:32:39Z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